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5" r:id="rId8"/>
    <p:sldId id="267" r:id="rId9"/>
    <p:sldId id="300" r:id="rId10"/>
    <p:sldId id="271" r:id="rId11"/>
    <p:sldId id="299" r:id="rId12"/>
    <p:sldId id="289" r:id="rId13"/>
    <p:sldId id="298" r:id="rId14"/>
    <p:sldId id="275" r:id="rId15"/>
    <p:sldId id="276" r:id="rId16"/>
    <p:sldId id="277" r:id="rId17"/>
    <p:sldId id="278" r:id="rId18"/>
    <p:sldId id="280" r:id="rId19"/>
    <p:sldId id="282" r:id="rId20"/>
    <p:sldId id="284" r:id="rId21"/>
    <p:sldId id="286" r:id="rId22"/>
    <p:sldId id="288" r:id="rId23"/>
    <p:sldId id="295" r:id="rId24"/>
    <p:sldId id="293" r:id="rId25"/>
    <p:sldId id="296" r:id="rId26"/>
    <p:sldId id="297" r:id="rId27"/>
  </p:sldIdLst>
  <p:sldSz cx="12192000" cy="6858000"/>
  <p:notesSz cx="7559675" cy="10691813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0D5FB12-B9FD-44D7-8867-24D032019C31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933522E-C758-45BF-A5F0-DE80FA06110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E52DF52-9482-4E82-B5EA-E50E2A75A78A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7DC7FE1-1684-4A33-B666-DAC9B05ABA34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9F62A81-E7B3-4F64-96CE-25049A06D64D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E86A052-F9E2-4697-B4A2-DA1547EDCE5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EF05917-43C4-4332-9133-FA19182A946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FE6EF63-5511-4E41-8580-C5343296F43A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L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0BFA47E-D090-44DD-87F2-1C384865805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EA13DA1-6F3F-4E66-BE25-45D0AA19692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D694D7E-7655-4A93-B764-7709ADFE38D0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4CCA9B3-7DC4-4379-BD41-541B91CD5F2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Edit Master text styles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&lt;date/time&gt;</a:t>
            </a:r>
            <a:endParaRPr lang="en-IL" sz="12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IL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IL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F369241-52A0-48AA-90BA-B790A8AA2CED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IL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3279600" y="35676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Calibri Light"/>
              </a:rPr>
              <a:t>מערכות חישה וטלמטריה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838080" y="1069920"/>
            <a:ext cx="10515240" cy="5106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2800" b="1" u="sng" strike="noStrike" spc="-1" dirty="0">
                <a:solidFill>
                  <a:srgbClr val="000000"/>
                </a:solidFill>
                <a:uFillTx/>
                <a:latin typeface="David"/>
                <a:cs typeface="David"/>
              </a:rPr>
              <a:t>מספר הפרויקט: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</a:rPr>
              <a:t> 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22-1-1-2666</a:t>
            </a:r>
            <a:br>
              <a:rPr sz="2800" dirty="0"/>
            </a:br>
            <a:r>
              <a:rPr lang="he-IL" sz="2800" b="1" u="sng" strike="noStrike" spc="-1" dirty="0">
                <a:solidFill>
                  <a:srgbClr val="000000"/>
                </a:solidFill>
                <a:uFillTx/>
                <a:latin typeface="David"/>
                <a:cs typeface="David"/>
              </a:rPr>
              <a:t>שמות הסטודנטים: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יונתן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אמיר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יורי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לוקץ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'</a:t>
            </a:r>
            <a:br>
              <a:rPr sz="2800" dirty="0"/>
            </a:br>
            <a:r>
              <a:rPr lang="he-IL" sz="2800" b="1" u="sng" strike="noStrike" spc="-1" dirty="0">
                <a:solidFill>
                  <a:srgbClr val="000000"/>
                </a:solidFill>
                <a:uFillTx/>
                <a:latin typeface="David"/>
                <a:cs typeface="David"/>
              </a:rPr>
              <a:t>שם המנחה: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שמחה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לייבוביץ</a:t>
            </a:r>
            <a:br>
              <a:rPr sz="2800" dirty="0"/>
            </a:br>
            <a:r>
              <a:rPr lang="he-IL" sz="2800" b="1" u="sng" strike="noStrike" spc="-1" dirty="0">
                <a:solidFill>
                  <a:srgbClr val="000000"/>
                </a:solidFill>
                <a:uFillTx/>
                <a:latin typeface="David"/>
                <a:cs typeface="David"/>
              </a:rPr>
              <a:t>מקום ביצוע הפרויקט: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אוניברסיטת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תל</a:t>
            </a:r>
            <a:r>
              <a:rPr lang="en-US" sz="2800" b="0" strike="noStrike" spc="-1" dirty="0">
                <a:solidFill>
                  <a:srgbClr val="000000"/>
                </a:solidFill>
                <a:latin typeface="David"/>
                <a:ea typeface="Times New Roman"/>
              </a:rPr>
              <a:t>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David"/>
                <a:ea typeface="Times New Roman"/>
              </a:rPr>
              <a:t>אביב</a:t>
            </a:r>
            <a:br>
              <a:rPr sz="2800" dirty="0"/>
            </a:br>
            <a:r>
              <a:rPr lang="he-IL" sz="2800" b="1" u="sng" strike="noStrike" spc="-1" dirty="0">
                <a:solidFill>
                  <a:srgbClr val="000000"/>
                </a:solidFill>
                <a:uFillTx/>
                <a:latin typeface="David"/>
                <a:cs typeface="David"/>
              </a:rPr>
              <a:t>חתימת המנחה למצגת</a:t>
            </a:r>
            <a:r>
              <a:rPr lang="en-US" sz="2800" b="1" u="sng" strike="noStrike" spc="-1" dirty="0">
                <a:solidFill>
                  <a:srgbClr val="000000"/>
                </a:solidFill>
                <a:uFillTx/>
                <a:latin typeface="David"/>
                <a:ea typeface="Times New Roman"/>
              </a:rPr>
              <a:t>:</a:t>
            </a:r>
          </a:p>
          <a:p>
            <a:pPr marL="0" indent="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None/>
            </a:pPr>
            <a:r>
              <a:rPr lang="he-IL" sz="2800" strike="noStrike" spc="-1" dirty="0">
                <a:solidFill>
                  <a:srgbClr val="000000"/>
                </a:solidFill>
                <a:latin typeface="David"/>
              </a:rPr>
              <a:t>מאושר ע"י שמחה לייבובי</a:t>
            </a:r>
            <a:r>
              <a:rPr lang="he-IL" spc="-1" dirty="0">
                <a:solidFill>
                  <a:srgbClr val="000000"/>
                </a:solidFill>
                <a:latin typeface="David"/>
              </a:rPr>
              <a:t>ץ</a:t>
            </a:r>
            <a:endParaRPr lang="en-US" sz="280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04A9FC8-C9C4-4499-9018-16100D702727}" type="slidenum">
              <a:rPr/>
              <a:t>1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A6EFC26-7185-45C5-B579-C0E850133FC0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 dirty="0">
                <a:solidFill>
                  <a:srgbClr val="000000"/>
                </a:solidFill>
                <a:latin typeface="Calibri Light"/>
              </a:rPr>
              <a:t>  </a:t>
            </a:r>
            <a:r>
              <a:rPr lang="he-IL" sz="4400" b="0" strike="noStrike" spc="-1" dirty="0">
                <a:solidFill>
                  <a:srgbClr val="000000"/>
                </a:solidFill>
                <a:latin typeface="Calibri Light"/>
              </a:rPr>
              <a:t>חומרה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8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8808720" y="1184210"/>
            <a:ext cx="2570000" cy="1867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1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RGB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מתח אספקה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5 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וולט</a:t>
            </a:r>
            <a:endParaRPr lang="en-US" sz="1400" b="0" strike="noStrike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מתחבר ישירות ל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M5 STACK</a:t>
            </a:r>
            <a:endParaRPr lang="he-IL" sz="1400" b="0" strike="noStrike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תוכנן, אך לא חובר למערכת בגלל כשלים בחומרה.</a:t>
            </a:r>
            <a:endParaRPr lang="en-US" sz="1400" b="0" strike="noStrike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</p:txBody>
      </p:sp>
      <p:pic>
        <p:nvPicPr>
          <p:cNvPr id="100" name="תמונה 4"/>
          <p:cNvPicPr/>
          <p:nvPr/>
        </p:nvPicPr>
        <p:blipFill>
          <a:blip r:embed="rId3"/>
          <a:stretch/>
        </p:blipFill>
        <p:spPr>
          <a:xfrm>
            <a:off x="6676390" y="1124960"/>
            <a:ext cx="1852520" cy="178080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C724431-B85F-4F75-BA5B-9F8702C7A71E}" type="slidenum">
              <a:rPr/>
              <a:t>10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113DF6D-7C06-4DD1-AD85-DC57259C5585}" type="datetime1">
              <a:rPr lang="en-IL"/>
              <a:t>04/28/2024</a:t>
            </a:fld>
            <a:endParaRPr lang="en-IL"/>
          </a:p>
        </p:txBody>
      </p:sp>
      <p:sp>
        <p:nvSpPr>
          <p:cNvPr id="8" name="PlaceHolder 2"/>
          <p:cNvSpPr txBox="1">
            <a:spLocks/>
          </p:cNvSpPr>
          <p:nvPr/>
        </p:nvSpPr>
        <p:spPr>
          <a:xfrm>
            <a:off x="8455885" y="3110050"/>
            <a:ext cx="2839240" cy="2004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1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BOSCH BMI 270</a:t>
            </a:r>
            <a:r>
              <a:rPr lang="he-IL" sz="1400" b="1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, מד תאוצה וגירוסקופ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מתח אספקה של 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3.6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וולט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מחובר פנימית בתוך ה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M5.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צריכת הספק נמוכה.</a:t>
            </a:r>
            <a:endParaRPr lang="en-US" sz="1400" spc="-1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</a:pPr>
            <a:endParaRPr lang="en-US" sz="14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" name="תמונה 2"/>
          <p:cNvPicPr/>
          <p:nvPr/>
        </p:nvPicPr>
        <p:blipFill>
          <a:blip r:embed="rId4"/>
          <a:stretch/>
        </p:blipFill>
        <p:spPr>
          <a:xfrm>
            <a:off x="5776870" y="3108210"/>
            <a:ext cx="2752040" cy="2006600"/>
          </a:xfrm>
          <a:prstGeom prst="rect">
            <a:avLst/>
          </a:prstGeom>
          <a:ln w="0">
            <a:noFill/>
          </a:ln>
        </p:spPr>
      </p:pic>
      <p:pic>
        <p:nvPicPr>
          <p:cNvPr id="2" name="Picture 1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019E0950-1BEC-F4DC-1351-F29467D143A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9960"/>
            <a:ext cx="3590648" cy="300301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C47958-4258-7BC7-8534-61354EE74795}"/>
              </a:ext>
            </a:extLst>
          </p:cNvPr>
          <p:cNvCxnSpPr/>
          <p:nvPr/>
        </p:nvCxnSpPr>
        <p:spPr>
          <a:xfrm>
            <a:off x="1082040" y="1790700"/>
            <a:ext cx="213360" cy="2438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 idx="4294967295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תוכנה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E8103CA-15C3-4A18-B7AD-B02811AF99D2}" type="slidenum">
              <a:rPr/>
              <a:t>11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360F6F3-DFDA-4FD2-BF09-454D5B505AD0}" type="datetime1">
              <a:rPr lang="en-IL"/>
              <a:t>04/28/2024</a:t>
            </a:fld>
            <a:endParaRPr lang="en-IL"/>
          </a:p>
        </p:txBody>
      </p:sp>
      <p:pic>
        <p:nvPicPr>
          <p:cNvPr id="6" name="תמונה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064" y="1318289"/>
            <a:ext cx="5829300" cy="1514475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740275" y="3171133"/>
            <a:ext cx="6096000" cy="246221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z="1400" b="1" spc="-1" dirty="0"/>
              <a:t>מצב </a:t>
            </a:r>
            <a:r>
              <a:rPr lang="en-US" sz="1400" b="1" spc="-1" dirty="0"/>
              <a:t>STANDALONE</a:t>
            </a:r>
            <a:endParaRPr lang="he-IL" sz="1400" b="1" spc="-1" dirty="0"/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הבקר ירוץ באופן עצמאי וידפיס למסך את תוצאות הסנסורים</a:t>
            </a:r>
            <a:endParaRPr lang="en-IL" sz="1400" spc="-1" dirty="0">
              <a:latin typeface="Arial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ניתן יהיה באמצעות כפתור לעבור בין פלטי הסנסורים או לקבוע באופן שרירותי זמן </a:t>
            </a:r>
            <a:r>
              <a:rPr lang="he-IL" sz="1400" spc="-1" dirty="0" err="1">
                <a:solidFill>
                  <a:srgbClr val="000000"/>
                </a:solidFill>
                <a:latin typeface="Calibri"/>
              </a:rPr>
              <a:t>מסויים</a:t>
            </a:r>
            <a:r>
              <a:rPr lang="he-IL" sz="1400" spc="-1" dirty="0">
                <a:solidFill>
                  <a:srgbClr val="000000"/>
                </a:solidFill>
                <a:latin typeface="Calibri"/>
              </a:rPr>
              <a:t> שיודפס לכל סנסור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z="1400" b="1" spc="-1" dirty="0">
                <a:solidFill>
                  <a:srgbClr val="000000"/>
                </a:solidFill>
                <a:latin typeface="Calibri"/>
              </a:rPr>
              <a:t>מצב </a:t>
            </a:r>
            <a:r>
              <a:rPr lang="en-US" sz="1400" b="1" spc="-1" dirty="0">
                <a:solidFill>
                  <a:srgbClr val="000000"/>
                </a:solidFill>
                <a:latin typeface="Calibri"/>
              </a:rPr>
              <a:t>SLAVE</a:t>
            </a:r>
            <a:endParaRPr lang="he-IL" sz="1400" b="1" spc="-1" dirty="0">
              <a:solidFill>
                <a:srgbClr val="000000"/>
              </a:solidFill>
              <a:latin typeface="Calibri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באמצעות הפייתון ניתן לתקשר עם הבקר באמצעות 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 WIFI </a:t>
            </a:r>
            <a:r>
              <a:rPr lang="en-US" sz="1400" spc="-1" dirty="0" err="1">
                <a:solidFill>
                  <a:srgbClr val="000000"/>
                </a:solidFill>
                <a:latin typeface="Calibri"/>
              </a:rPr>
              <a:t>או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spc="-1" dirty="0" err="1">
                <a:solidFill>
                  <a:srgbClr val="000000"/>
                </a:solidFill>
                <a:latin typeface="Calibri"/>
              </a:rPr>
              <a:t>חיבור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spc="-1" dirty="0" err="1">
                <a:solidFill>
                  <a:srgbClr val="000000"/>
                </a:solidFill>
                <a:latin typeface="Calibri"/>
              </a:rPr>
              <a:t>סיר</a:t>
            </a:r>
            <a:r>
              <a:rPr lang="he-IL" sz="1400" spc="-1" dirty="0">
                <a:solidFill>
                  <a:srgbClr val="000000"/>
                </a:solidFill>
                <a:latin typeface="Calibri"/>
              </a:rPr>
              <a:t>י</a:t>
            </a:r>
            <a:r>
              <a:rPr lang="en-US" sz="1400" spc="-1" dirty="0" err="1">
                <a:solidFill>
                  <a:srgbClr val="000000"/>
                </a:solidFill>
                <a:latin typeface="Calibri"/>
              </a:rPr>
              <a:t>אלי</a:t>
            </a:r>
            <a:endParaRPr lang="en-IL" sz="1400" spc="-1" dirty="0">
              <a:latin typeface="Arial"/>
            </a:endParaRPr>
          </a:p>
          <a:p>
            <a:pPr marL="1200240" lvl="2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בוינדוס תומך ב-2 מצבים החיבור: סיריאלי ואלחוטי.</a:t>
            </a:r>
            <a:endParaRPr lang="en-IL" sz="1400" spc="-1" dirty="0">
              <a:latin typeface="Arial"/>
            </a:endParaRPr>
          </a:p>
          <a:p>
            <a:pPr marL="1200240" lvl="2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בשימוש ב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Raspberry PI</a:t>
            </a:r>
            <a:r>
              <a:rPr lang="he-IL" sz="1400" spc="-1" dirty="0">
                <a:solidFill>
                  <a:srgbClr val="000000"/>
                </a:solidFill>
                <a:latin typeface="Calibri"/>
              </a:rPr>
              <a:t> תומך רק ב</a:t>
            </a:r>
            <a:r>
              <a:rPr lang="en-US" sz="1400" spc="-1" dirty="0">
                <a:solidFill>
                  <a:srgbClr val="000000"/>
                </a:solidFill>
                <a:latin typeface="Calibri"/>
              </a:rPr>
              <a:t>WIFI</a:t>
            </a:r>
            <a:endParaRPr lang="en-IL" sz="1400" spc="-1" dirty="0">
              <a:latin typeface="Arial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לשלוח פקודות לבקר – כמו קבלת ערכי סנסורים, הפעלת באזר, סריקת מכשירים מחוברים וכדומה.</a:t>
            </a:r>
            <a:endParaRPr lang="en-IL" sz="1400" spc="-1" dirty="0">
              <a:latin typeface="Arial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rgbClr val="000000"/>
                </a:solidFill>
                <a:latin typeface="Calibri"/>
              </a:rPr>
              <a:t>קבלת תשובה מהבקר לפקודות שנשלחו.</a:t>
            </a:r>
            <a:endParaRPr lang="en-IL" sz="1400" spc="-1" dirty="0">
              <a:latin typeface="Arial"/>
            </a:endParaRPr>
          </a:p>
        </p:txBody>
      </p:sp>
      <p:pic>
        <p:nvPicPr>
          <p:cNvPr id="11" name="תמונה 10"/>
          <p:cNvPicPr/>
          <p:nvPr/>
        </p:nvPicPr>
        <p:blipFill>
          <a:blip r:embed="rId4"/>
          <a:stretch/>
        </p:blipFill>
        <p:spPr>
          <a:xfrm>
            <a:off x="334155" y="2832764"/>
            <a:ext cx="1957600" cy="3278640"/>
          </a:xfrm>
          <a:prstGeom prst="rect">
            <a:avLst/>
          </a:prstGeom>
          <a:ln w="0"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174625" y="6078549"/>
            <a:ext cx="2213480" cy="24622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000" dirty="0"/>
              <a:t>הדפסות ערכי סנסורים במצב </a:t>
            </a:r>
            <a:r>
              <a:rPr lang="en-US" sz="1000" dirty="0"/>
              <a:t>SLAVE</a:t>
            </a:r>
            <a:endParaRPr lang="he-IL" sz="1000" dirty="0"/>
          </a:p>
        </p:txBody>
      </p:sp>
    </p:spTree>
    <p:extLst>
      <p:ext uri="{BB962C8B-B14F-4D97-AF65-F5344CB8AC3E}">
        <p14:creationId xmlns:p14="http://schemas.microsoft.com/office/powerpoint/2010/main" val="1920278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תוכנה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E8103CA-15C3-4A18-B7AD-B02811AF99D2}" type="slidenum">
              <a:rPr/>
              <a:t>12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360F6F3-DFDA-4FD2-BF09-454D5B505AD0}" type="datetime1">
              <a:rPr lang="en-IL"/>
              <a:t>04/28/2024</a:t>
            </a:fld>
            <a:endParaRPr lang="en-IL"/>
          </a:p>
        </p:txBody>
      </p:sp>
      <p:pic>
        <p:nvPicPr>
          <p:cNvPr id="6" name="תמונה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064" y="1318289"/>
            <a:ext cx="5829300" cy="15144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24218" y="3057399"/>
            <a:ext cx="4730782" cy="92333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קושחת הבקר נכתבה ב</a:t>
            </a:r>
            <a:r>
              <a:rPr lang="en-US" dirty="0"/>
              <a:t>C++</a:t>
            </a:r>
            <a:endParaRPr lang="he-I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פותח בסביבת </a:t>
            </a:r>
            <a:r>
              <a:rPr lang="en-US" dirty="0"/>
              <a:t>Arduino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ארכיטקטורת התכנה בצורת מכונת מצבים סופית</a:t>
            </a:r>
          </a:p>
        </p:txBody>
      </p:sp>
      <p:sp>
        <p:nvSpPr>
          <p:cNvPr id="9" name="מלבן 8"/>
          <p:cNvSpPr/>
          <p:nvPr/>
        </p:nvSpPr>
        <p:spPr>
          <a:xfrm>
            <a:off x="2892243" y="1318289"/>
            <a:ext cx="1160277" cy="14651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3" name="תמונה 12" descr="flowchart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2520" y="2530630"/>
            <a:ext cx="3839820" cy="3436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 idx="4294967295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תוכנה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E8103CA-15C3-4A18-B7AD-B02811AF99D2}" type="slidenum">
              <a:rPr/>
              <a:t>13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360F6F3-DFDA-4FD2-BF09-454D5B505AD0}" type="datetime1">
              <a:rPr lang="en-IL"/>
              <a:t>04/28/2024</a:t>
            </a:fld>
            <a:endParaRPr lang="en-IL"/>
          </a:p>
        </p:txBody>
      </p:sp>
      <p:pic>
        <p:nvPicPr>
          <p:cNvPr id="13" name="תמונה 1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00460" y="2300951"/>
            <a:ext cx="2812170" cy="391887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5966510" y="3057399"/>
            <a:ext cx="4788490" cy="1200329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תוכנת המחשב פותחה </a:t>
            </a:r>
            <a:r>
              <a:rPr lang="he-IL" dirty="0" err="1"/>
              <a:t>בפייתון</a:t>
            </a:r>
            <a:endParaRPr lang="he-I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פותח בסביבת </a:t>
            </a:r>
            <a:r>
              <a:rPr lang="en-US" dirty="0" err="1"/>
              <a:t>PyCharm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ארכיטקטורת התוכנה בצורת מכונת מצבים סופית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API</a:t>
            </a:r>
            <a:r>
              <a:rPr lang="he-IL" dirty="0"/>
              <a:t> קל לשימוש עבור משתמש הקצה</a:t>
            </a:r>
          </a:p>
        </p:txBody>
      </p:sp>
      <p:pic>
        <p:nvPicPr>
          <p:cNvPr id="6" name="תמונה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064" y="1318289"/>
            <a:ext cx="5829300" cy="1514475"/>
          </a:xfrm>
          <a:prstGeom prst="rect">
            <a:avLst/>
          </a:prstGeom>
        </p:spPr>
      </p:pic>
      <p:sp>
        <p:nvSpPr>
          <p:cNvPr id="9" name="מלבן 8"/>
          <p:cNvSpPr/>
          <p:nvPr/>
        </p:nvSpPr>
        <p:spPr>
          <a:xfrm>
            <a:off x="6719027" y="1318289"/>
            <a:ext cx="1720039" cy="14651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7674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pc="-1" dirty="0">
                <a:solidFill>
                  <a:srgbClr val="000000"/>
                </a:solidFill>
                <a:latin typeface="David"/>
              </a:rPr>
              <a:t>מד תאוצה </a:t>
            </a:r>
            <a:r>
              <a:rPr lang="he-IL" spc="-1" dirty="0" err="1">
                <a:solidFill>
                  <a:srgbClr val="000000"/>
                </a:solidFill>
                <a:latin typeface="David"/>
              </a:rPr>
              <a:t>וג'ירו</a:t>
            </a:r>
            <a:r>
              <a:rPr lang="he-IL" spc="-1" dirty="0">
                <a:solidFill>
                  <a:srgbClr val="000000"/>
                </a:solidFill>
                <a:latin typeface="David"/>
              </a:rPr>
              <a:t>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13" name="TextBox 2"/>
          <p:cNvSpPr/>
          <p:nvPr/>
        </p:nvSpPr>
        <p:spPr>
          <a:xfrm>
            <a:off x="458104" y="1191600"/>
            <a:ext cx="11422976" cy="119887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מטרת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הבדיקה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להראות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שנקבל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את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תאוצת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כדוה"א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ב-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IMU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 .כלומר ציר אחד עם תאוצת כדור הארץ, ושאר הצירים בקירוב אפס.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לצורך כך, בבדיקה זו</a:t>
            </a:r>
            <a:r>
              <a:rPr lang="en-US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הסנסור הוחזק במצב סטטי.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ניתן לראות בבירור בגרף שאכן קיבלנו את תאוצת כדור הארץ בגרף הכתום. שאר הצירים בקירוב 0 ( גרף כחול וירוק).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צורת עבודה זו שימושית בבדיקת אוריינטציה של המכשיר, לדוגמה, במערכת המנסה לגרום לטיסן לטוס ישר.</a:t>
            </a:r>
            <a:endParaRPr lang="en-IL" sz="1800" b="0" strike="noStrike" spc="-1" dirty="0">
              <a:latin typeface="Arial"/>
            </a:endParaRPr>
          </a:p>
        </p:txBody>
      </p:sp>
      <p:pic>
        <p:nvPicPr>
          <p:cNvPr id="114" name="Image15"/>
          <p:cNvPicPr/>
          <p:nvPr/>
        </p:nvPicPr>
        <p:blipFill>
          <a:blip r:embed="rId3"/>
          <a:stretch/>
        </p:blipFill>
        <p:spPr>
          <a:xfrm>
            <a:off x="3923060" y="2871077"/>
            <a:ext cx="4345880" cy="30048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FC05716-5B71-408F-BF11-93FBC34E776E}" type="slidenum">
              <a:rPr/>
              <a:t>14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3A0057D-33E3-4D4A-B3D5-3A8A270FD393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r>
              <a:rPr lang="he-IL" spc="-1" dirty="0">
                <a:solidFill>
                  <a:srgbClr val="000000"/>
                </a:solidFill>
                <a:latin typeface="David"/>
              </a:rPr>
              <a:t>מד תאוצה </a:t>
            </a:r>
            <a:r>
              <a:rPr lang="he-IL" spc="-1" dirty="0" err="1">
                <a:solidFill>
                  <a:srgbClr val="000000"/>
                </a:solidFill>
                <a:latin typeface="David"/>
              </a:rPr>
              <a:t>וג'ירו</a:t>
            </a:r>
            <a:r>
              <a:rPr lang="he-IL" spc="-1" dirty="0">
                <a:solidFill>
                  <a:srgbClr val="000000"/>
                </a:solidFill>
                <a:latin typeface="David"/>
              </a:rPr>
              <a:t>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6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17" name="TextBox 2"/>
          <p:cNvSpPr/>
          <p:nvPr/>
        </p:nvSpPr>
        <p:spPr>
          <a:xfrm>
            <a:off x="7494489" y="1852330"/>
            <a:ext cx="4631116" cy="230687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מטרת בדיקה זו הוא לראות כיצד הסנסור מגיב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לתגובה מהירה כמו טלטול.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ביצענו בבדיקה זו 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2 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טלטולים.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פיצלנו את תוצאות הדגימה של </a:t>
            </a:r>
            <a:r>
              <a:rPr lang="he-IL" sz="1800" b="0" strike="noStrike" spc="-1" dirty="0" err="1">
                <a:solidFill>
                  <a:srgbClr val="000000"/>
                </a:solidFill>
                <a:latin typeface="Calibri"/>
              </a:rPr>
              <a:t>הג'ירו</a:t>
            </a:r>
            <a:endParaRPr lang="he-IL" sz="1800" b="0" strike="noStrike" spc="-1" dirty="0">
              <a:solidFill>
                <a:srgbClr val="000000"/>
              </a:solidFill>
              <a:latin typeface="Calibri"/>
            </a:endParaRPr>
          </a:p>
          <a:p>
            <a:pPr algn="r" rtl="1">
              <a:lnSpc>
                <a:spcPct val="100000"/>
              </a:lnSpc>
              <a:buClr>
                <a:srgbClr val="000000"/>
              </a:buClr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לשלושת הצירים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ניתן לראות על פי התוצאות שאכן זוהה טלטול –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הטלטול מתבטא בכך שב-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3 הצירים יש רשרוש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מאסיבי בערכיהם.</a:t>
            </a:r>
            <a:endParaRPr lang="en-IL" sz="1800" b="0" strike="noStrike" spc="-1" dirty="0">
              <a:latin typeface="Arial"/>
            </a:endParaRPr>
          </a:p>
        </p:txBody>
      </p:sp>
      <p:pic>
        <p:nvPicPr>
          <p:cNvPr id="118" name="Image17"/>
          <p:cNvPicPr/>
          <p:nvPr/>
        </p:nvPicPr>
        <p:blipFill>
          <a:blip r:embed="rId3"/>
          <a:stretch/>
        </p:blipFill>
        <p:spPr>
          <a:xfrm>
            <a:off x="267480" y="1329120"/>
            <a:ext cx="7007040" cy="50666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B6CC726-DB05-4C97-BD79-3E1F8789A80C}" type="slidenum">
              <a:t>15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F412BB8-D47C-4408-93BC-4F521F70083D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r>
              <a:rPr lang="he-IL" spc="-1" dirty="0">
                <a:solidFill>
                  <a:srgbClr val="000000"/>
                </a:solidFill>
                <a:latin typeface="David"/>
              </a:rPr>
              <a:t>מד תאוצה </a:t>
            </a:r>
            <a:r>
              <a:rPr lang="he-IL" spc="-1" dirty="0" err="1">
                <a:solidFill>
                  <a:srgbClr val="000000"/>
                </a:solidFill>
                <a:latin typeface="David"/>
              </a:rPr>
              <a:t>וג'ירו</a:t>
            </a:r>
            <a:r>
              <a:rPr lang="he-IL" spc="-1" dirty="0">
                <a:solidFill>
                  <a:srgbClr val="000000"/>
                </a:solidFill>
                <a:latin typeface="David"/>
              </a:rPr>
              <a:t>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0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21" name="TextBox 2"/>
          <p:cNvSpPr/>
          <p:nvPr/>
        </p:nvSpPr>
        <p:spPr>
          <a:xfrm>
            <a:off x="7138080" y="1743120"/>
            <a:ext cx="4579200" cy="3655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גרף זה מתאר את תוצאות מד התאוצה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לבדיקת הטלטול ( המשך לשקופית הקודמת).</a:t>
            </a:r>
            <a:endParaRPr lang="en-IL" sz="1800" b="0" strike="noStrike" spc="-1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ניתן לראות באופן מובהק כי אכן ברגע 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הטלטול(ניתן לראות שג'ירו ומד התאוצה 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מדובר על אותם הזמנים), ישנה תאוצה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שמתארת בצורה טובה את התנהגות הג'ירו</a:t>
            </a:r>
            <a:endParaRPr lang="en-IL" sz="1800" b="0" strike="noStrike" spc="-1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דוגמה לכך היא שכאשר התאוצה חיוביות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ניתן לראות כי ערכי הג'ירו עולים וההפך.</a:t>
            </a: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endParaRPr lang="en-IL" sz="1800" b="0" strike="noStrike" spc="-1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צורת עבודה זו שימושית כאשר רוצים להתריע</a:t>
            </a:r>
            <a:br>
              <a:rPr sz="1800"/>
            </a:b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על טלטול, כמו נפילת המכשיר. עצם הנפילה</a:t>
            </a:r>
            <a:br>
              <a:rPr sz="1800"/>
            </a:b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יצמצם כוחות ואילו הפגיעה בקרקע תפעיל</a:t>
            </a:r>
            <a:br>
              <a:rPr sz="1800"/>
            </a:br>
            <a:r>
              <a:rPr lang="he-IL" sz="1800" b="0" strike="noStrike" spc="-1">
                <a:solidFill>
                  <a:srgbClr val="000000"/>
                </a:solidFill>
                <a:latin typeface="Calibri"/>
              </a:rPr>
              <a:t>פולס של כוח.</a:t>
            </a:r>
            <a:endParaRPr lang="en-IL" sz="1800" b="0" strike="noStrike" spc="-1">
              <a:latin typeface="Arial"/>
            </a:endParaRPr>
          </a:p>
        </p:txBody>
      </p:sp>
      <p:pic>
        <p:nvPicPr>
          <p:cNvPr id="122" name="Image16"/>
          <p:cNvPicPr/>
          <p:nvPr/>
        </p:nvPicPr>
        <p:blipFill>
          <a:blip r:embed="rId3"/>
          <a:stretch/>
        </p:blipFill>
        <p:spPr>
          <a:xfrm>
            <a:off x="37440" y="1420200"/>
            <a:ext cx="7404120" cy="4650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EDFCBE3-557C-45B4-BFC2-8D9CE8CA564D}" type="slidenum">
              <a:t>16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33BED3F-04B8-45E8-A66C-04116E15E341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r>
              <a:rPr lang="he-IL" spc="-1" dirty="0">
                <a:solidFill>
                  <a:srgbClr val="000000"/>
                </a:solidFill>
                <a:latin typeface="David"/>
              </a:rPr>
              <a:t>מד תאוצה </a:t>
            </a:r>
            <a:r>
              <a:rPr lang="he-IL" spc="-1" dirty="0" err="1">
                <a:solidFill>
                  <a:srgbClr val="000000"/>
                </a:solidFill>
                <a:latin typeface="David"/>
              </a:rPr>
              <a:t>וג'ירו</a:t>
            </a:r>
            <a:r>
              <a:rPr lang="he-IL" spc="-1" dirty="0">
                <a:solidFill>
                  <a:srgbClr val="000000"/>
                </a:solidFill>
                <a:latin typeface="David"/>
              </a:rPr>
              <a:t>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4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25" name="TextBox 2"/>
          <p:cNvSpPr/>
          <p:nvPr/>
        </p:nvSpPr>
        <p:spPr>
          <a:xfrm>
            <a:off x="661265" y="4153780"/>
            <a:ext cx="10845896" cy="175287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בבדיקה זו הנחנו את הבקר (המכיל בתוכו את הסנסור) על אחת מפאותיו, למשך מספר שניות ולאחריהן,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ביצוע רוטציה של הבקר 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ניתן לראות כי אכן הרוטציה מתבצעת כפי שצריך(על סמך התאוצה).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בעת מנוחה ניתן לראות שהתאוצה מתאזנת.</a:t>
            </a:r>
            <a:endParaRPr lang="en-IL" spc="-1" dirty="0">
              <a:latin typeface="Arial"/>
            </a:endParaRP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ניתן לראות כי אכן בעת ביצוע הרוטציה עצמית אכן יש השפעה מהותית יותר של ציר אחד, בעוד שניים האחרים זניחים. </a:t>
            </a:r>
            <a:endParaRPr lang="en-IL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IL" sz="1800" b="0" strike="noStrike" spc="-1" dirty="0">
              <a:latin typeface="Arial"/>
            </a:endParaRPr>
          </a:p>
        </p:txBody>
      </p:sp>
      <p:pic>
        <p:nvPicPr>
          <p:cNvPr id="126" name="Image18"/>
          <p:cNvPicPr/>
          <p:nvPr/>
        </p:nvPicPr>
        <p:blipFill>
          <a:blip r:embed="rId3"/>
          <a:stretch/>
        </p:blipFill>
        <p:spPr>
          <a:xfrm>
            <a:off x="873760" y="1254380"/>
            <a:ext cx="3627120" cy="2799460"/>
          </a:xfrm>
          <a:prstGeom prst="rect">
            <a:avLst/>
          </a:prstGeom>
          <a:ln w="0">
            <a:noFill/>
          </a:ln>
        </p:spPr>
      </p:pic>
      <p:pic>
        <p:nvPicPr>
          <p:cNvPr id="127" name="Image19"/>
          <p:cNvPicPr/>
          <p:nvPr/>
        </p:nvPicPr>
        <p:blipFill>
          <a:blip r:embed="rId4"/>
          <a:stretch/>
        </p:blipFill>
        <p:spPr>
          <a:xfrm>
            <a:off x="7376160" y="1254380"/>
            <a:ext cx="3977160" cy="27994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B39B8A4-AE07-4A2F-806C-F84FF7DC7A85}" type="slidenum">
              <a:t>17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1A4A44A-454B-4724-9DB5-D90F7E4B2065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r>
              <a:rPr lang="he-IL" spc="-1" dirty="0">
                <a:solidFill>
                  <a:srgbClr val="000000"/>
                </a:solidFill>
                <a:latin typeface="David"/>
              </a:rPr>
              <a:t>מד תאוצה </a:t>
            </a:r>
            <a:r>
              <a:rPr lang="he-IL" spc="-1" dirty="0" err="1">
                <a:solidFill>
                  <a:srgbClr val="000000"/>
                </a:solidFill>
                <a:latin typeface="David"/>
              </a:rPr>
              <a:t>וג'ירו</a:t>
            </a:r>
            <a:r>
              <a:rPr lang="he-IL" spc="-1" dirty="0">
                <a:solidFill>
                  <a:srgbClr val="000000"/>
                </a:solidFill>
                <a:latin typeface="David"/>
              </a:rPr>
              <a:t>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4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35" name="TextBox 2"/>
          <p:cNvSpPr/>
          <p:nvPr/>
        </p:nvSpPr>
        <p:spPr>
          <a:xfrm>
            <a:off x="868410" y="4151780"/>
            <a:ext cx="10923929" cy="147587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בבדיקה זו סובבנו את הבקר, כך ש2 צירים 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אמורים להיות נעולים בעוד וציר הסיבוב אמור להיות בעל תאוצה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.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(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כי יש סיבוב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)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ובפרט המיקום אמור להשתנות בצורה ועם סיום סיבוב לחזור ל-</a:t>
            </a:r>
            <a:r>
              <a:rPr lang="en-IL" sz="1800" b="0" strike="noStrike" spc="-1" dirty="0">
                <a:solidFill>
                  <a:srgbClr val="000000"/>
                </a:solidFill>
                <a:latin typeface="Calibri"/>
              </a:rPr>
              <a:t>0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בבדיקה זו רואים את התוצאות היטב בגירוסקופ, ואילו במד התאוצה רואים רק הפרעה שנובעת מהיד שמסובבת את הבקר.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ניתן לראות כי אכן ציר הסיבוב הוא היחידי בעל התאוצה</a:t>
            </a:r>
            <a:endParaRPr lang="en-IL" spc="-1" dirty="0">
              <a:latin typeface="Arial"/>
            </a:endParaRP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וניתן לראות שיש חיתוך עם </a:t>
            </a:r>
            <a:r>
              <a:rPr lang="en-IL" spc="-1" dirty="0">
                <a:solidFill>
                  <a:srgbClr val="000000"/>
                </a:solidFill>
                <a:latin typeface="Calibri"/>
              </a:rPr>
              <a:t>0 לאחר זמן ההתחלה מה שמתאר שסיימנו סיבוב כפי שציפינו</a:t>
            </a:r>
            <a:endParaRPr lang="en-IL" sz="1800" b="0" strike="noStrike" spc="-1" dirty="0">
              <a:latin typeface="Arial"/>
            </a:endParaRPr>
          </a:p>
        </p:txBody>
      </p:sp>
      <p:pic>
        <p:nvPicPr>
          <p:cNvPr id="136" name="Image20"/>
          <p:cNvPicPr/>
          <p:nvPr/>
        </p:nvPicPr>
        <p:blipFill>
          <a:blip r:embed="rId3"/>
          <a:stretch/>
        </p:blipFill>
        <p:spPr>
          <a:xfrm>
            <a:off x="196360" y="863620"/>
            <a:ext cx="4390880" cy="3291820"/>
          </a:xfrm>
          <a:prstGeom prst="rect">
            <a:avLst/>
          </a:prstGeom>
          <a:ln w="0">
            <a:noFill/>
          </a:ln>
        </p:spPr>
      </p:pic>
      <p:pic>
        <p:nvPicPr>
          <p:cNvPr id="137" name="Image21"/>
          <p:cNvPicPr/>
          <p:nvPr/>
        </p:nvPicPr>
        <p:blipFill>
          <a:blip r:embed="rId4"/>
          <a:stretch/>
        </p:blipFill>
        <p:spPr>
          <a:xfrm>
            <a:off x="7482560" y="979920"/>
            <a:ext cx="4132480" cy="31275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470AF26-946F-4F0D-8FE8-465200D735A1}" type="slidenum">
              <a:t>18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1ED2D54-7C90-4EB1-B94D-9FDD94AA1670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 dirty="0">
                <a:solidFill>
                  <a:srgbClr val="000000"/>
                </a:solidFill>
                <a:latin typeface="David"/>
              </a:rPr>
              <a:t>מד מרחק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4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45" name="TextBox 2"/>
          <p:cNvSpPr/>
          <p:nvPr/>
        </p:nvSpPr>
        <p:spPr>
          <a:xfrm>
            <a:off x="1019937" y="4136320"/>
            <a:ext cx="10333383" cy="175287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כאמור בבדיקה זו נופפנו ביד אל מול מד המרחק, כאשר כל </a:t>
            </a:r>
            <a:r>
              <a:rPr lang="he-IL" sz="1800" b="0" strike="noStrike" spc="-1" dirty="0" err="1">
                <a:solidFill>
                  <a:srgbClr val="000000"/>
                </a:solidFill>
                <a:latin typeface="Calibri"/>
              </a:rPr>
              <a:t>ניפוף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 בקירוב לקח כמספר שניות(בכדי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שנקבל תוצאות שמעידות על חציית החיישן בעזרת היד באופן מפוזר יותר).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התוצאה הסופית הינה ממוצע של כל </a:t>
            </a:r>
            <a:r>
              <a:rPr lang="en-IL" spc="-1" dirty="0">
                <a:solidFill>
                  <a:srgbClr val="000000"/>
                </a:solidFill>
                <a:latin typeface="Calibri"/>
              </a:rPr>
              <a:t>64 פיקסלים של המצלמה. </a:t>
            </a:r>
            <a:endParaRPr lang="en-IL" spc="-1" dirty="0">
              <a:latin typeface="Arial"/>
            </a:endParaRP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כפי שניתן לראות אכן יש התקרבות והתרחקות כפי שציפינו ובפרט באותה כמות הפעמים הרצויה של </a:t>
            </a:r>
            <a:r>
              <a:rPr lang="he-IL" spc="-1" dirty="0" err="1">
                <a:solidFill>
                  <a:srgbClr val="000000"/>
                </a:solidFill>
                <a:latin typeface="Calibri"/>
              </a:rPr>
              <a:t>ניפנופי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 היד.</a:t>
            </a:r>
            <a:endParaRPr lang="en-IL" spc="-1" dirty="0">
              <a:latin typeface="Arial"/>
            </a:endParaRPr>
          </a:p>
          <a:p>
            <a:r>
              <a:rPr lang="he-IL" spc="-1" dirty="0">
                <a:solidFill>
                  <a:srgbClr val="000000"/>
                </a:solidFill>
                <a:latin typeface="Calibri"/>
              </a:rPr>
              <a:t>בתיעוד הפרויקט ניתן לראות תוצאות של פיקסלים בודדים, מה שעשוי להיות שימושי בזיהוי חפצים ומיקומם במרחב.</a:t>
            </a:r>
            <a:endParaRPr lang="en-IL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endParaRPr lang="en-IL" sz="1800" b="0" strike="noStrike" spc="-1" dirty="0">
              <a:latin typeface="Arial"/>
            </a:endParaRPr>
          </a:p>
        </p:txBody>
      </p:sp>
      <p:pic>
        <p:nvPicPr>
          <p:cNvPr id="146" name="Image4"/>
          <p:cNvPicPr/>
          <p:nvPr/>
        </p:nvPicPr>
        <p:blipFill>
          <a:blip r:embed="rId3"/>
          <a:stretch/>
        </p:blipFill>
        <p:spPr>
          <a:xfrm>
            <a:off x="7921520" y="979920"/>
            <a:ext cx="3693520" cy="31564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279397B-8B3E-48FC-AF85-AEC15F525DDB}" type="slidenum">
              <a:t>19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764ABC-3BF8-4A6D-B867-D95986698618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נושא הפרויקט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838080" y="1069560"/>
            <a:ext cx="10515240" cy="5106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3000" lnSpcReduction="10000"/>
          </a:bodyPr>
          <a:lstStyle/>
          <a:p>
            <a:pPr marL="228600" indent="-228600" algn="just" rtl="1">
              <a:lnSpc>
                <a:spcPct val="2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פרויקט גמר זה עוסק בבניית תשתית מבוססת ארדואינו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עבור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פרויקטים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עתידיים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בהנדסת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חשמל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בדגש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על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פרויקטים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בתחום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הפיזיותרפיה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228600" indent="-228600" algn="just" rtl="1">
              <a:lnSpc>
                <a:spcPct val="2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פרויקטים רבים שנעשים בפקולטה להנדסה עוסקים בין היתר ביצור תשתיות חומרה ותוכנה עצמיות אשר ייחודיות עבור הצרכים הנקודתיים שלהם לפרויקטים.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228600" indent="-228600" algn="just" rtl="1">
              <a:lnSpc>
                <a:spcPct val="2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בפרויקט זה, אנו ניתן מענה לצורך זה על ידי כך שנספק </a:t>
            </a:r>
            <a:r>
              <a:rPr lang="he-IL" sz="2000" b="1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תשתית אחידה ורחבה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ככל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הניתן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בעבור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פרויקטים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אחרים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שיהיו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זקוקים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לה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228600" indent="-228600" algn="just" rtl="1">
              <a:lnSpc>
                <a:spcPct val="2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סביבת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העבודה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והתשתית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תכיל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את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he-IL" sz="2000" b="1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כניסות הסנסורים השונים ויציאותיהם </a:t>
            </a: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ומוצאים דוגמת חיווים ויזואליים וצלילים.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7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967C707-4653-46BF-A1A1-FA6A1142185F}" type="slidenum">
              <a:rPr/>
              <a:t>2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8F6EE6C-FD34-42BE-A874-149B4A7C3574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r>
              <a:rPr lang="he-IL" spc="-1" dirty="0">
                <a:solidFill>
                  <a:srgbClr val="000000"/>
                </a:solidFill>
                <a:latin typeface="David"/>
              </a:rPr>
              <a:t>מצלמה תרמית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53" name="TextBox 2"/>
          <p:cNvSpPr/>
          <p:nvPr/>
        </p:nvSpPr>
        <p:spPr>
          <a:xfrm>
            <a:off x="1079307" y="4880647"/>
            <a:ext cx="10774273" cy="147587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עמדנו מול המצלמה התרמית, והמטרה הייתה לראות שהחיישן אכן מזהה טמפ' גוף אדם העומד מולו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כפי שניתן לראות על סמך התוצאות הממוצעות של כל פיקסלים של המצלמה(64 פיקסלים), אכן קיבלנו שזוהה חום גוף</a:t>
            </a:r>
            <a:endParaRPr lang="he-IL" spc="-1" dirty="0"/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התוצאה מראה ממוצע טמפרטורה בכל הפיקסלים ולכן המספר הנקלט חסר משמעות. בתיעוד הפרויקט ניתן לראות</a:t>
            </a:r>
            <a:br>
              <a:rPr lang="he-IL" dirty="0"/>
            </a:br>
            <a:r>
              <a:rPr lang="he-IL" spc="-1" dirty="0">
                <a:solidFill>
                  <a:srgbClr val="000000"/>
                </a:solidFill>
                <a:latin typeface="Calibri"/>
              </a:rPr>
              <a:t>תוצאות פר פיקסל ולהבחין בטמפרטורות הנמדדות.</a:t>
            </a:r>
            <a:endParaRPr lang="he-IL" spc="-1" dirty="0"/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IL" sz="1800" b="0" strike="noStrike" spc="-1" dirty="0">
              <a:latin typeface="Arial"/>
            </a:endParaRPr>
          </a:p>
        </p:txBody>
      </p:sp>
      <p:pic>
        <p:nvPicPr>
          <p:cNvPr id="154" name="Image7"/>
          <p:cNvPicPr/>
          <p:nvPr/>
        </p:nvPicPr>
        <p:blipFill>
          <a:blip r:embed="rId3"/>
          <a:stretch/>
        </p:blipFill>
        <p:spPr>
          <a:xfrm>
            <a:off x="6461760" y="837680"/>
            <a:ext cx="4508840" cy="394768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D073930-1946-418A-947E-842DE424BD0C}" type="slidenum">
              <a:t>20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48C2526-480E-4709-B499-40B6FBF3C051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 dirty="0">
                <a:solidFill>
                  <a:srgbClr val="000000"/>
                </a:solidFill>
                <a:latin typeface="David"/>
              </a:rPr>
              <a:t>מצלמה תרמית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0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pic>
        <p:nvPicPr>
          <p:cNvPr id="162" name="תמונה 11"/>
          <p:cNvPicPr/>
          <p:nvPr/>
        </p:nvPicPr>
        <p:blipFill>
          <a:blip r:embed="rId3"/>
          <a:stretch/>
        </p:blipFill>
        <p:spPr>
          <a:xfrm>
            <a:off x="8072120" y="1356480"/>
            <a:ext cx="3600360" cy="29564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9A156AB-9615-454B-928E-163C05375EBB}" type="slidenum">
              <a:t>21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0FEA2B6E-6F12-487E-9DA3-9EB2FD845DE8}" type="datetime1">
              <a:rPr lang="en-IL"/>
              <a:t>04/28/2024</a:t>
            </a:fld>
            <a:endParaRPr lang="en-IL"/>
          </a:p>
        </p:txBody>
      </p:sp>
      <p:sp>
        <p:nvSpPr>
          <p:cNvPr id="8" name="TextBox 2"/>
          <p:cNvSpPr/>
          <p:nvPr/>
        </p:nvSpPr>
        <p:spPr>
          <a:xfrm>
            <a:off x="279698" y="4592960"/>
            <a:ext cx="11643742" cy="147587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בדיקה מחמירה שביצענו הוא על ידי קירוב יד אנושית אל המצלמה התרמית ולוודא שאכן אנו מזהים את היד ומקבלים טמפ'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הגיונית של אדם(כ35 מעלות).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היות והמצלמה בעלת כמות פיקסלים נמוכה, נעזרנו באינטרפולציה של</a:t>
            </a:r>
            <a:r>
              <a:rPr lang="en-US" spc="-1" dirty="0">
                <a:solidFill>
                  <a:srgbClr val="000000"/>
                </a:solidFill>
                <a:latin typeface="Calibri"/>
              </a:rPr>
              <a:t> 256X256  </a:t>
            </a:r>
            <a:r>
              <a:rPr lang="en-US" spc="-1" dirty="0" err="1">
                <a:solidFill>
                  <a:srgbClr val="000000"/>
                </a:solidFill>
                <a:latin typeface="Calibri"/>
              </a:rPr>
              <a:t>פיקסלים</a:t>
            </a:r>
            <a:endParaRPr lang="en-IL" spc="-1" dirty="0">
              <a:latin typeface="Arial"/>
            </a:endParaRP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כפי שניתן לראות אכן קיבלנו טמפ' גוף של אדם של כ35~ מעלות(יש לקחת בחשבון שיש שגיאה של הסנסור ולכן בסטייה מהערך.</a:t>
            </a:r>
            <a:endParaRPr lang="en-IL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endParaRPr lang="en-IL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 dirty="0">
                <a:solidFill>
                  <a:srgbClr val="000000"/>
                </a:solidFill>
                <a:latin typeface="David"/>
              </a:rPr>
              <a:t>מד לחץ תוצאות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8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69" name="TextBox 2"/>
          <p:cNvSpPr/>
          <p:nvPr/>
        </p:nvSpPr>
        <p:spPr>
          <a:xfrm>
            <a:off x="1510813" y="5451480"/>
            <a:ext cx="10399427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ביצענו בדיקה של מד הלחץ על ידי לחיצה ושחרור מהיר של </a:t>
            </a:r>
            <a:r>
              <a:rPr lang="he-IL" sz="1800" b="0" strike="noStrike" spc="-1" dirty="0" err="1">
                <a:solidFill>
                  <a:srgbClr val="000000"/>
                </a:solidFill>
                <a:latin typeface="Calibri"/>
              </a:rPr>
              <a:t>המד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 באמצעות האצבע.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ניתן לראות על פי תוצאות הבדיקה שאכן קיבלנו לחיצה(ערך גבוה) ושחרור (הירידה) ומצב סטטי ללא לחץ(שזה =0)</a:t>
            </a:r>
            <a:endParaRPr lang="en-IL" sz="1800" b="0" strike="noStrike" spc="-1" dirty="0">
              <a:latin typeface="Arial"/>
            </a:endParaRPr>
          </a:p>
        </p:txBody>
      </p:sp>
      <p:pic>
        <p:nvPicPr>
          <p:cNvPr id="170" name="Image9"/>
          <p:cNvPicPr/>
          <p:nvPr/>
        </p:nvPicPr>
        <p:blipFill>
          <a:blip r:embed="rId3"/>
          <a:stretch/>
        </p:blipFill>
        <p:spPr>
          <a:xfrm>
            <a:off x="3245760" y="1303920"/>
            <a:ext cx="5274000" cy="39549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754D9DB-3848-4764-801F-6437A2836EC6}" type="slidenum">
              <a:t>22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E2C626D-0D5B-42A1-BBAB-AA7B455A6E4D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תיעוד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93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94" name="TextBox 9"/>
          <p:cNvSpPr/>
          <p:nvPr/>
        </p:nvSpPr>
        <p:spPr>
          <a:xfrm>
            <a:off x="6516690" y="1252080"/>
            <a:ext cx="4798470" cy="369186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תיעוד הנכלל בקוד התוכנה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התיעוד(קובץ וורד) מכיל את המידע הבא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הסברים על הבקר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הסברים על החיישנים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תכנון חומרתי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תכנון תוכנתי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מדריכים להתקנות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מדריכים לשימוש בתשתית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מדריכים להוספת יכולות בתשתית.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אזהרות, המלצות.</a:t>
            </a:r>
            <a:endParaRPr lang="en-IL" sz="1800" b="0" strike="noStrike" spc="-1" dirty="0">
              <a:latin typeface="Arial"/>
            </a:endParaRPr>
          </a:p>
          <a:p>
            <a:pPr marL="743040" lvl="1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מדריך בסיסי ל 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ARDUINO.</a:t>
            </a:r>
            <a:endParaRPr lang="en-IL" sz="1800" b="0" strike="noStrike" spc="-1" dirty="0">
              <a:latin typeface="Arial"/>
            </a:endParaRPr>
          </a:p>
          <a:p>
            <a:pPr algn="r" rtl="1">
              <a:lnSpc>
                <a:spcPct val="100000"/>
              </a:lnSpc>
              <a:buNone/>
            </a:pPr>
            <a:endParaRPr lang="en-IL" sz="1800" b="0" strike="noStrike" spc="-1" dirty="0">
              <a:latin typeface="Arial"/>
            </a:endParaRPr>
          </a:p>
          <a:p>
            <a:pPr marL="457200" algn="r" rtl="1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					</a:t>
            </a:r>
            <a:endParaRPr lang="en-IL" sz="18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A8A293A-C83C-46C7-A41E-7CE9A0A22299}" type="slidenum">
              <a:t>23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3DD7706-2C18-4418-B6FE-F6DA10BBA845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תיעוד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85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86" name="TextBox 9"/>
          <p:cNvSpPr/>
          <p:nvPr/>
        </p:nvSpPr>
        <p:spPr>
          <a:xfrm>
            <a:off x="5073871" y="1124041"/>
            <a:ext cx="6136529" cy="175287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latin typeface="Arial"/>
              </a:rPr>
              <a:t>התכנים הבאים נמצאים ב</a:t>
            </a:r>
            <a:r>
              <a:rPr lang="en-US" sz="1800" b="0" strike="noStrike" spc="-1" dirty="0" err="1">
                <a:latin typeface="Arial"/>
              </a:rPr>
              <a:t>github</a:t>
            </a:r>
            <a:r>
              <a:rPr lang="he-IL" sz="1800" b="0" strike="noStrike" spc="-1" dirty="0">
                <a:latin typeface="Arial"/>
              </a:rPr>
              <a:t>:</a:t>
            </a: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latin typeface="Arial"/>
              </a:rPr>
              <a:t>קוד התוכנה</a:t>
            </a: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he-IL" b="0" strike="noStrike" spc="-1" dirty="0">
                <a:latin typeface="Arial"/>
              </a:rPr>
              <a:t>תיעוד המערכת</a:t>
            </a:r>
          </a:p>
          <a:p>
            <a:pPr marL="285840" indent="-285840">
              <a:buClr>
                <a:srgbClr val="000000"/>
              </a:buClr>
              <a:buFont typeface="Arial"/>
              <a:buChar char="•"/>
            </a:pPr>
            <a:r>
              <a:rPr lang="en-US" spc="-1" dirty="0"/>
              <a:t>https://github.com/YonatanAmir1996/M5StackTelemetry</a:t>
            </a:r>
            <a:endParaRPr lang="he-IL" b="0" strike="noStrike" spc="-1" dirty="0">
              <a:latin typeface="Arial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endParaRPr lang="he-IL" spc="-1" dirty="0">
              <a:latin typeface="Arial"/>
            </a:endParaRP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endParaRPr lang="en-IL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57B48AB-1237-45EF-BF7B-392368343EAA}" type="slidenum">
              <a:t>24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462597C-2C44-4EBF-9611-4726633F9769}" type="datetime1">
              <a:rPr lang="en-IL"/>
              <a:t>04/28/2024</a:t>
            </a:fld>
            <a:endParaRPr lang="en-IL"/>
          </a:p>
        </p:txBody>
      </p:sp>
      <p:pic>
        <p:nvPicPr>
          <p:cNvPr id="8" name="תמונה 1"/>
          <p:cNvPicPr/>
          <p:nvPr/>
        </p:nvPicPr>
        <p:blipFill>
          <a:blip r:embed="rId3"/>
          <a:stretch/>
        </p:blipFill>
        <p:spPr>
          <a:xfrm>
            <a:off x="4008415" y="2744035"/>
            <a:ext cx="6746585" cy="2863822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מסקנות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96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197" name="TextBox 2"/>
          <p:cNvSpPr/>
          <p:nvPr/>
        </p:nvSpPr>
        <p:spPr>
          <a:xfrm>
            <a:off x="6702316" y="1251360"/>
            <a:ext cx="4806164" cy="230687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החיישנים מתפקדים כראוי</a:t>
            </a: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Button + </a:t>
            </a:r>
            <a:r>
              <a:rPr lang="en-US" spc="-1" dirty="0" err="1">
                <a:solidFill>
                  <a:srgbClr val="000000"/>
                </a:solidFill>
                <a:latin typeface="Calibri"/>
              </a:rPr>
              <a:t>Spekaer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, עובדים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אופני חיבור</a:t>
            </a: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Windows – Serial + WIFI</a:t>
            </a:r>
          </a:p>
          <a:p>
            <a:pPr marL="743040" lvl="1" indent="-285840">
              <a:buClr>
                <a:srgbClr val="000000"/>
              </a:buClr>
              <a:buFont typeface="Arial"/>
              <a:buChar char="•"/>
            </a:pPr>
            <a:r>
              <a:rPr lang="en-US" b="0" strike="noStrike" spc="-1" dirty="0">
                <a:solidFill>
                  <a:srgbClr val="000000"/>
                </a:solidFill>
                <a:latin typeface="Calibri"/>
              </a:rPr>
              <a:t>Raspberry PI - WIFI</a:t>
            </a:r>
            <a:endParaRPr lang="en-IL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מצב 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STANDALONE / SLAVE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תיעוד הפרויקט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rgb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שנקנה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לא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עומד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בתנאי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ההספק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של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המערכת</a:t>
            </a:r>
            <a:endParaRPr lang="en-IL" sz="18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7967615-D969-4805-9962-FEB5A41386D1}" type="slidenum">
              <a:t>25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3A0E54B-5572-4B29-BC1E-A235A0EC349E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מסקנות להמשך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99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200" name="TextBox 2"/>
          <p:cNvSpPr/>
          <p:nvPr/>
        </p:nvSpPr>
        <p:spPr>
          <a:xfrm>
            <a:off x="4618537" y="1251360"/>
            <a:ext cx="6933863" cy="175287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עבודה מול 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RGB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 אחר, או לחילופין יצירת 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RGB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 באופן עצמאי.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ברגע שקוד הבקר של </a:t>
            </a:r>
            <a:r>
              <a:rPr lang="en-US" spc="-1" dirty="0">
                <a:solidFill>
                  <a:srgbClr val="000000"/>
                </a:solidFill>
                <a:latin typeface="Calibri"/>
              </a:rPr>
              <a:t>M5Stack Core S3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, יהיה יציב, יש לשקול מעבור אליו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הוספת סנסורים נוספים להרחבת היכולות</a:t>
            </a:r>
            <a:endParaRPr lang="en-IL" sz="1800" b="0" strike="noStrike" spc="-1" dirty="0">
              <a:latin typeface="Arial"/>
            </a:endParaRP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הוספת תשתיות נוספות לתיעוד 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הנוכחי </a:t>
            </a:r>
            <a:r>
              <a:rPr lang="he-IL" spc="-1" dirty="0" err="1">
                <a:solidFill>
                  <a:srgbClr val="000000"/>
                </a:solidFill>
                <a:latin typeface="Calibri"/>
              </a:rPr>
              <a:t>לגיט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 שעשינו</a:t>
            </a: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הרחבת התיעוד </a:t>
            </a:r>
            <a:r>
              <a:rPr lang="he-IL" sz="1800" b="0" strike="noStrike" spc="-1" dirty="0" err="1">
                <a:solidFill>
                  <a:srgbClr val="000000"/>
                </a:solidFill>
                <a:latin typeface="Calibri"/>
              </a:rPr>
              <a:t>בגיט</a:t>
            </a:r>
            <a:r>
              <a:rPr lang="he-IL" sz="1800" b="0" strike="noStrike" spc="-1" dirty="0">
                <a:solidFill>
                  <a:srgbClr val="000000"/>
                </a:solidFill>
                <a:latin typeface="Calibri"/>
              </a:rPr>
              <a:t> ובקובץ הוורד(מדריכים או חומרות חדשות)</a:t>
            </a:r>
          </a:p>
          <a:p>
            <a:pPr marL="285840" indent="-285840" algn="r" rtl="1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e-IL" spc="-1" dirty="0">
                <a:solidFill>
                  <a:srgbClr val="000000"/>
                </a:solidFill>
                <a:latin typeface="Calibri"/>
              </a:rPr>
              <a:t>הוספת יכולת ב</a:t>
            </a:r>
            <a:r>
              <a:rPr lang="en-US" spc="-1" dirty="0">
                <a:solidFill>
                  <a:srgbClr val="000000"/>
                </a:solidFill>
                <a:latin typeface="Calibri"/>
              </a:rPr>
              <a:t>WIFI</a:t>
            </a:r>
            <a:r>
              <a:rPr lang="he-IL" spc="-1" dirty="0">
                <a:solidFill>
                  <a:srgbClr val="000000"/>
                </a:solidFill>
                <a:latin typeface="Calibri"/>
              </a:rPr>
              <a:t>, לחיבור כמה בקרים במקביל.</a:t>
            </a:r>
            <a:endParaRPr lang="en-IL" sz="18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1A8E741-0663-4DB2-8DB2-17DC94A7079F}" type="slidenum">
              <a:t>26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9C5E036-B912-4225-9C19-1527F7BC84E3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 dirty="0">
                <a:solidFill>
                  <a:srgbClr val="000000"/>
                </a:solidFill>
                <a:latin typeface="David"/>
                <a:cs typeface="David"/>
              </a:rPr>
              <a:t>דרישות המערכת המעודכנת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838080" y="1069560"/>
            <a:ext cx="10515240" cy="5106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3000" lnSpcReduction="10000"/>
          </a:bodyPr>
          <a:lstStyle/>
          <a:p>
            <a:pPr algn="r" rtl="1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he-IL" sz="2000" b="0" u="sng" strike="noStrike" spc="-1" dirty="0">
                <a:solidFill>
                  <a:srgbClr val="000000"/>
                </a:solidFill>
                <a:uFillTx/>
                <a:latin typeface="David" panose="020E0502060401010101" pitchFamily="34" charset="-79"/>
                <a:cs typeface="David" panose="020E0502060401010101" pitchFamily="34" charset="-79"/>
              </a:rPr>
              <a:t>דרישות </a:t>
            </a:r>
            <a:r>
              <a:rPr lang="he-IL" sz="2000" u="sng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טכניות לפרוייקט</a:t>
            </a:r>
            <a:r>
              <a:rPr lang="he-IL" sz="2000" b="0" u="sng" strike="noStrike" spc="-1" dirty="0">
                <a:solidFill>
                  <a:srgbClr val="000000"/>
                </a:solidFill>
                <a:uFillTx/>
                <a:latin typeface="David" panose="020E0502060401010101" pitchFamily="34" charset="-79"/>
                <a:cs typeface="David" panose="020E0502060401010101" pitchFamily="34" charset="-79"/>
              </a:rPr>
              <a:t>: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בניית </a:t>
            </a:r>
            <a:r>
              <a:rPr lang="he-IL" sz="2000" b="1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תשתית חומרה ותוכנה </a:t>
            </a: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בהתאם לדרישות אשר יתוכננו בשלב הראשוני של הניסוי.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תכנון </a:t>
            </a:r>
            <a:r>
              <a:rPr lang="he-IL" sz="2000" b="1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וכתיבת הממשק בין החיישנים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השונים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לבין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הבק</a:t>
            </a:r>
            <a:r>
              <a:rPr lang="he-IL" sz="2000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ר </a:t>
            </a:r>
            <a:r>
              <a:rPr lang="en-US" sz="2000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M5Stack</a:t>
            </a:r>
            <a:r>
              <a:rPr lang="he-IL" sz="2000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ואפשרות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ממשק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מול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המחשב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הראשי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(Raspberry PI)</a:t>
            </a:r>
            <a:r>
              <a:rPr lang="he-IL" sz="2000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1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תיעוד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המערכת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בצורה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מפורטת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ונוחה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lnSpc>
                <a:spcPct val="120000"/>
              </a:lnSpc>
              <a:spcBef>
                <a:spcPts val="10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he-IL" sz="2000" b="0" u="sng" strike="noStrike" spc="-1" dirty="0">
                <a:solidFill>
                  <a:srgbClr val="000000"/>
                </a:solidFill>
                <a:uFillTx/>
                <a:latin typeface="David" panose="020E0502060401010101" pitchFamily="34" charset="-79"/>
                <a:cs typeface="David" panose="020E0502060401010101" pitchFamily="34" charset="-79"/>
              </a:rPr>
              <a:t>אופן מימוש הפרויקט: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הגדרת הסנסורים והיציאות הנדרשות לפרויקט, ובחירת כלל החומרה שתתאים באופן מרבי לדרישות הפרויקט.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החלטה על גרסאות תוכנה בהתאם לרכיבים השונים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1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כתיבת התוכנה </a:t>
            </a: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להרצת הבדיקות השונות והתקשורת בין הרכיבים בסביבת העבודה.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ביצוע </a:t>
            </a:r>
            <a:r>
              <a:rPr lang="he-IL" sz="2000" b="1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מבדקים על הסנסורים</a:t>
            </a:r>
            <a:r>
              <a:rPr lang="en-US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ea typeface="Times New Roman"/>
                <a:cs typeface="David" panose="020E0502060401010101" pitchFamily="34" charset="-79"/>
              </a:rPr>
              <a:t>. 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343080" indent="-343080" algn="just" rtl="1">
              <a:lnSpc>
                <a:spcPct val="120000"/>
              </a:lnSpc>
              <a:spcBef>
                <a:spcPts val="601"/>
              </a:spcBef>
              <a:spcAft>
                <a:spcPts val="601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</a:pPr>
            <a:r>
              <a:rPr lang="he-IL" sz="2000" b="1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תיעוד מפורט </a:t>
            </a:r>
            <a:r>
              <a:rPr lang="he-IL" sz="2000" b="0" strike="noStrike" spc="-1" dirty="0">
                <a:solidFill>
                  <a:srgbClr val="00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של החומרה בה נעשה שימוש וגרסאות התוכנה שבהן נעשה שימוש בבניית התשתית ובשימושה.</a:t>
            </a: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just" rtl="1">
              <a:lnSpc>
                <a:spcPct val="2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00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53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7863965-6A38-4530-AA97-414D7FBA75F7}" type="slidenum">
              <a:rPr/>
              <a:t>3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D0F238-B52C-414C-8964-D50B4E47D7F2}" type="datetime1">
              <a:rPr lang="en-IL"/>
              <a:t>04/28/2024</a:t>
            </a:fld>
            <a:endParaRPr lang="en-IL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080512" y="36504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>
                <a:solidFill>
                  <a:srgbClr val="000000"/>
                </a:solidFill>
                <a:latin typeface="David"/>
                <a:cs typeface="David"/>
              </a:rPr>
              <a:t>דיאגרמת בלוקים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55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D077254-17AE-475D-914D-B42EB1ADD4E1}" type="slidenum">
              <a:rPr lang="en-GB" smtClean="0"/>
              <a:t>4</a:t>
            </a:fld>
            <a:endParaRPr lang="en-GB"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96BA13D-7791-4B5E-AA7D-66789DCA3961}" type="datetime1">
              <a:rPr lang="en-IL" smtClean="0"/>
              <a:t>04/28/2024</a:t>
            </a:fld>
            <a:endParaRPr lang="en-IL"/>
          </a:p>
        </p:txBody>
      </p:sp>
      <p:pic>
        <p:nvPicPr>
          <p:cNvPr id="7" name="Picture 6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8A16F2B0-BBEB-DC22-020E-2A29E94DA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09" y="1073020"/>
            <a:ext cx="11252718" cy="57849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 dirty="0">
                <a:solidFill>
                  <a:srgbClr val="000000"/>
                </a:solidFill>
                <a:latin typeface="Calibri Light"/>
              </a:rPr>
              <a:t>חומרה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58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4946621" y="1084373"/>
            <a:ext cx="6265711" cy="2770609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1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בקר </a:t>
            </a:r>
            <a:r>
              <a:rPr lang="en-US" sz="1400" b="1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M5Stack Core S3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מיקרו מעבד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ESP32 XTENSA LX7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עד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240 </a:t>
            </a: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מגה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הרץ</a:t>
            </a:r>
            <a:endParaRPr lang="en-US" sz="1400" b="0" strike="noStrike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יעיל בצריכת הספק</a:t>
            </a:r>
            <a:endParaRPr lang="en-US" sz="1400" b="0" strike="noStrike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ניתן לעבוד עם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Arduino IDE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מתח אספקה של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5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וולט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.</a:t>
            </a:r>
          </a:p>
        </p:txBody>
      </p:sp>
      <p:pic>
        <p:nvPicPr>
          <p:cNvPr id="60" name="תמונה 9" descr="https://lh3.googleusercontent.com/5zGZ7g7ZtaLe6sTdXcVDKER8m_gVi1WiV2kwcy2JysH7PcjdxXW9UcFz1WYBNdy0Y5-c-xol9VtBdBhkSaLA-YAq2AIeQVuNR4okVWvEcd6rDPRzhFvNCB2PiKPQ0faChvdbHaM72DSzuxIlJSLrzQU"/>
          <p:cNvPicPr/>
          <p:nvPr/>
        </p:nvPicPr>
        <p:blipFill>
          <a:blip r:embed="rId3"/>
          <a:stretch/>
        </p:blipFill>
        <p:spPr>
          <a:xfrm>
            <a:off x="5102074" y="1286339"/>
            <a:ext cx="2301686" cy="1948532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EF32D20-3B81-48E4-9D93-2DA6A0D21AAB}" type="slidenum">
              <a:rPr/>
              <a:t>5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077DCB0F-AF0E-42F8-B929-44D097F02AAA}" type="datetime1">
              <a:rPr lang="en-IL"/>
              <a:t>04/28/2024</a:t>
            </a:fld>
            <a:endParaRPr lang="en-IL"/>
          </a:p>
        </p:txBody>
      </p:sp>
      <p:sp>
        <p:nvSpPr>
          <p:cNvPr id="8" name="PlaceHolder 2"/>
          <p:cNvSpPr txBox="1">
            <a:spLocks/>
          </p:cNvSpPr>
          <p:nvPr/>
        </p:nvSpPr>
        <p:spPr>
          <a:xfrm>
            <a:off x="697092" y="3436837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1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 </a:t>
            </a:r>
            <a:r>
              <a:rPr lang="en-US" sz="1400" b="1" spc="-1" dirty="0" err="1">
                <a:solidFill>
                  <a:schemeClr val="accent6">
                    <a:lumMod val="50000"/>
                  </a:schemeClr>
                </a:solidFill>
                <a:latin typeface="Calibri"/>
              </a:rPr>
              <a:t>PaHub</a:t>
            </a:r>
            <a:endParaRPr lang="en-US" sz="1400" b="1" spc="-1" dirty="0">
              <a:solidFill>
                <a:schemeClr val="accent6">
                  <a:lumMod val="50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 Multiplexer  </a:t>
            </a:r>
            <a:r>
              <a:rPr lang="en-US" sz="1400" spc="-1" dirty="0" err="1">
                <a:solidFill>
                  <a:schemeClr val="accent6">
                    <a:lumMod val="50000"/>
                  </a:schemeClr>
                </a:solidFill>
                <a:latin typeface="Calibri"/>
              </a:rPr>
              <a:t>לחיבורי</a:t>
            </a:r>
            <a:r>
              <a:rPr lang="en-US" sz="1400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 I2C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ניתן לחבר עד </a:t>
            </a:r>
            <a:r>
              <a:rPr lang="en-US" sz="1400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6 </a:t>
            </a:r>
            <a:r>
              <a:rPr lang="en-US" sz="1400" spc="-1" dirty="0" err="1">
                <a:solidFill>
                  <a:schemeClr val="accent6">
                    <a:lumMod val="50000"/>
                  </a:schemeClr>
                </a:solidFill>
                <a:latin typeface="Calibri"/>
              </a:rPr>
              <a:t>חיבורי</a:t>
            </a:r>
            <a:r>
              <a:rPr lang="en-US" sz="1400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 I2C </a:t>
            </a:r>
            <a:r>
              <a:rPr lang="en-US" sz="1400" spc="-1" dirty="0" err="1">
                <a:solidFill>
                  <a:schemeClr val="accent6">
                    <a:lumMod val="50000"/>
                  </a:schemeClr>
                </a:solidFill>
                <a:latin typeface="Calibri"/>
              </a:rPr>
              <a:t>במקביל</a:t>
            </a:r>
            <a:endParaRPr lang="en-US" sz="1400" spc="-1" dirty="0">
              <a:solidFill>
                <a:schemeClr val="accent6">
                  <a:lumMod val="50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מבוסס על בקר </a:t>
            </a:r>
            <a:r>
              <a:rPr lang="en-US" sz="1400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PCA9548APW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ניתן לחבר באופן טורי – לזהר מחיבור טורי עודף</a:t>
            </a:r>
            <a:endParaRPr lang="en-US" sz="1400" spc="-1" dirty="0">
              <a:solidFill>
                <a:schemeClr val="accent6">
                  <a:lumMod val="50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n-US" sz="1400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(pulldown)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he-IL" sz="1400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מתחבר לבקר(</a:t>
            </a:r>
            <a:r>
              <a:rPr lang="en-US" sz="1400" spc="-1" dirty="0">
                <a:solidFill>
                  <a:schemeClr val="accent6">
                    <a:lumMod val="50000"/>
                  </a:schemeClr>
                </a:solidFill>
                <a:latin typeface="Calibri"/>
              </a:rPr>
              <a:t>M5)</a:t>
            </a: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  <a:tabLst>
                <a:tab pos="0" algn="l"/>
              </a:tabLst>
            </a:pPr>
            <a:endParaRPr lang="en-US" sz="14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" name="תמונה 10" descr="https://lh5.googleusercontent.com/v91TuejlTIb26TTAXzzSloCd4aO7nmAODzbupuH3ibDxvPe8PaXSIdfTvxAv39IDYFaqS5rE7PmaxcG5ZaCzi03OhvDWDHlie7EBCnOMZmrB2AIp4KUh59nHnKcmNG6d-fWIFNehitvQdXpJsc3xz4A"/>
          <p:cNvPicPr/>
          <p:nvPr/>
        </p:nvPicPr>
        <p:blipFill>
          <a:blip r:embed="rId4"/>
          <a:stretch/>
        </p:blipFill>
        <p:spPr>
          <a:xfrm>
            <a:off x="5499893" y="3776619"/>
            <a:ext cx="1734547" cy="1608984"/>
          </a:xfrm>
          <a:prstGeom prst="rect">
            <a:avLst/>
          </a:prstGeom>
          <a:ln w="0">
            <a:noFill/>
          </a:ln>
        </p:spPr>
      </p:pic>
      <p:pic>
        <p:nvPicPr>
          <p:cNvPr id="3" name="Picture 2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74CE29E3-268B-D568-C1CF-3B3965333A9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" y="939960"/>
            <a:ext cx="3590648" cy="300301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81C1495-AA3A-86AA-3351-ECC28D880EB1}"/>
              </a:ext>
            </a:extLst>
          </p:cNvPr>
          <p:cNvCxnSpPr>
            <a:cxnSpLocks/>
          </p:cNvCxnSpPr>
          <p:nvPr/>
        </p:nvCxnSpPr>
        <p:spPr>
          <a:xfrm flipH="1">
            <a:off x="1012054" y="1589103"/>
            <a:ext cx="248575" cy="408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D6060A3-E0E0-BEFA-E713-85B56FDBD3A4}"/>
              </a:ext>
            </a:extLst>
          </p:cNvPr>
          <p:cNvCxnSpPr/>
          <p:nvPr/>
        </p:nvCxnSpPr>
        <p:spPr>
          <a:xfrm flipH="1" flipV="1">
            <a:off x="1873188" y="2494625"/>
            <a:ext cx="363985" cy="381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he-IL" sz="4400" b="0" strike="noStrike" spc="-1" dirty="0">
                <a:solidFill>
                  <a:srgbClr val="000000"/>
                </a:solidFill>
                <a:latin typeface="Calibri Light"/>
              </a:rPr>
              <a:t>חומרה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66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7401673" y="1587896"/>
            <a:ext cx="3353327" cy="1409081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1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Step Down</a:t>
            </a:r>
            <a:endParaRPr lang="he-IL" sz="1400" b="1" strike="noStrike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מוריד מתח אספקה מ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5V ל3.3V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מתחבר ל-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PaHub</a:t>
            </a:r>
            <a:endParaRPr lang="en-US" sz="1400" b="0" strike="noStrike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במוצא שלו מתחבר ל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ToF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.</a:t>
            </a:r>
          </a:p>
          <a:p>
            <a:pPr algn="r" rtl="1">
              <a:lnSpc>
                <a:spcPct val="90000"/>
              </a:lnSpc>
              <a:spcBef>
                <a:spcPts val="1001"/>
              </a:spcBef>
              <a:buNone/>
            </a:pP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68" name="תמונה 4"/>
          <p:cNvPicPr/>
          <p:nvPr/>
        </p:nvPicPr>
        <p:blipFill>
          <a:blip r:embed="rId3"/>
          <a:stretch/>
        </p:blipFill>
        <p:spPr>
          <a:xfrm>
            <a:off x="5697053" y="1818968"/>
            <a:ext cx="1176072" cy="1178009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92F9B3A-7B6E-47B7-9690-B22C1D869788}" type="slidenum">
              <a:rPr/>
              <a:t>6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0E354A9-5F22-43E8-8450-710921C79726}" type="datetime1">
              <a:rPr lang="en-IL"/>
              <a:t>04/28/2024</a:t>
            </a:fld>
            <a:endParaRPr lang="en-IL"/>
          </a:p>
        </p:txBody>
      </p:sp>
      <p:sp>
        <p:nvSpPr>
          <p:cNvPr id="8" name="PlaceHolder 2"/>
          <p:cNvSpPr txBox="1">
            <a:spLocks/>
          </p:cNvSpPr>
          <p:nvPr/>
        </p:nvSpPr>
        <p:spPr>
          <a:xfrm>
            <a:off x="5930900" y="3509345"/>
            <a:ext cx="4824100" cy="2472355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1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PbHub</a:t>
            </a:r>
            <a:endParaRPr lang="en-US" sz="1400" b="1" spc="-1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Multiplexer – for GPIO,PWN And Analog</a:t>
            </a:r>
            <a:endParaRPr lang="he-IL" sz="1400" spc="-1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אפשרות לחבר עד 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6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סנסורים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מבוסס על הבקר 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STM32F0.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מכיל 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ADC 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פנימית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מתחבר ל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PaHub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(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כלומר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הכניסה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והמוצא</a:t>
            </a:r>
            <a:endParaRPr lang="en-US" sz="1400" spc="-1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הינם 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I2C).</a:t>
            </a: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  <a:tabLst>
                <a:tab pos="0" algn="l"/>
              </a:tabLst>
            </a:pPr>
            <a:endParaRPr lang="en-US" sz="14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" name="תמונה 2"/>
          <p:cNvPicPr/>
          <p:nvPr/>
        </p:nvPicPr>
        <p:blipFill>
          <a:blip r:embed="rId4"/>
          <a:stretch/>
        </p:blipFill>
        <p:spPr>
          <a:xfrm>
            <a:off x="5168505" y="3678524"/>
            <a:ext cx="2233168" cy="1956824"/>
          </a:xfrm>
          <a:prstGeom prst="rect">
            <a:avLst/>
          </a:prstGeom>
          <a:ln w="0">
            <a:noFill/>
          </a:ln>
        </p:spPr>
      </p:pic>
      <p:pic>
        <p:nvPicPr>
          <p:cNvPr id="2" name="Picture 1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85523B97-BBD6-F7B1-42F3-30FCD4DF0F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9960"/>
            <a:ext cx="3590648" cy="300301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1F11A4B-BE18-179D-51DF-CE16A945B288}"/>
              </a:ext>
            </a:extLst>
          </p:cNvPr>
          <p:cNvCxnSpPr/>
          <p:nvPr/>
        </p:nvCxnSpPr>
        <p:spPr>
          <a:xfrm>
            <a:off x="1402672" y="1587896"/>
            <a:ext cx="408373" cy="338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B4B74E-009B-EEE6-8513-9BFABF6E371F}"/>
              </a:ext>
            </a:extLst>
          </p:cNvPr>
          <p:cNvCxnSpPr/>
          <p:nvPr/>
        </p:nvCxnSpPr>
        <p:spPr>
          <a:xfrm flipV="1">
            <a:off x="2139518" y="2485748"/>
            <a:ext cx="150921" cy="284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 dirty="0">
                <a:solidFill>
                  <a:srgbClr val="000000"/>
                </a:solidFill>
                <a:latin typeface="Calibri Light"/>
              </a:rPr>
              <a:t>  </a:t>
            </a:r>
            <a:r>
              <a:rPr lang="he-IL" sz="4400" b="0" strike="noStrike" spc="-1" dirty="0">
                <a:solidFill>
                  <a:srgbClr val="000000"/>
                </a:solidFill>
                <a:latin typeface="Calibri Light"/>
              </a:rPr>
              <a:t>חומרה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74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7239000" y="1158540"/>
            <a:ext cx="4419120" cy="2883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1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חיישן מרחק </a:t>
            </a:r>
            <a:r>
              <a:rPr lang="en-US" sz="1400" b="1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ToF</a:t>
            </a:r>
            <a:endParaRPr lang="he-IL" sz="1400" b="1" strike="noStrike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מד מרחק </a:t>
            </a:r>
            <a:endParaRPr lang="en-US" sz="1400" b="0" strike="noStrike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SparkFun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Qwiic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ToF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Imager - VL53L5CX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בעל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8X8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פיקסלים</a:t>
            </a:r>
            <a:endParaRPr lang="en-US" sz="1400" b="0" strike="noStrike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טווח בין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0-4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מט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'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תדר עבודה </a:t>
            </a:r>
            <a:r>
              <a:rPr lang="he-IL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מירבי</a:t>
            </a: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400KHz(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מומלץ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לעבוד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עם 100)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חיבור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I2C(QWIIC)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מתחבר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לSTEPDOWN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.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מתח הספק של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3.3V.</a:t>
            </a:r>
          </a:p>
          <a:p>
            <a:pPr algn="r" rtl="1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  <a:p>
            <a:pPr algn="r" rtl="1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  <a:p>
            <a:pPr algn="r" rtl="1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76" name="תמונה 4"/>
          <p:cNvPicPr/>
          <p:nvPr/>
        </p:nvPicPr>
        <p:blipFill>
          <a:blip r:embed="rId3"/>
          <a:stretch/>
        </p:blipFill>
        <p:spPr>
          <a:xfrm>
            <a:off x="5018781" y="2144964"/>
            <a:ext cx="1240040" cy="100060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D935AFF-CBAA-4AD4-A1E4-193F00561AC4}" type="slidenum">
              <a:rPr/>
              <a:t>7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FFFF133-4918-4386-89AB-101081678A9E}" type="datetime1">
              <a:rPr lang="en-IL"/>
              <a:t>04/28/2024</a:t>
            </a:fld>
            <a:endParaRPr lang="en-IL"/>
          </a:p>
        </p:txBody>
      </p:sp>
      <p:sp>
        <p:nvSpPr>
          <p:cNvPr id="8" name="PlaceHolder 2"/>
          <p:cNvSpPr txBox="1">
            <a:spLocks/>
          </p:cNvSpPr>
          <p:nvPr/>
        </p:nvSpPr>
        <p:spPr>
          <a:xfrm>
            <a:off x="6177280" y="4042140"/>
            <a:ext cx="5480840" cy="2625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1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מצלמה תרמית </a:t>
            </a:r>
            <a:r>
              <a:rPr lang="en-US" sz="1400" b="1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AMG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SparkFun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 Grid-EYE Infrared Array Breakout - AMG8833 (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Qwiic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)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בעל 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8X8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פיקסלים</a:t>
            </a:r>
            <a:endParaRPr lang="en-US" sz="1400" spc="-1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טמפ' עבודה בין 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0-80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מעלות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צלזיוס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יכול לזהות חום גוף של בן אנוש עד במרחק 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7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מטרים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מחובר באופן טורי ל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ToF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I2C</a:t>
            </a: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, באמצעות חיבור 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QWIIC</a:t>
            </a: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</a:pPr>
            <a:endParaRPr lang="en-US" sz="1400" spc="-1" dirty="0">
              <a:solidFill>
                <a:srgbClr val="000000"/>
              </a:solidFill>
              <a:latin typeface="Calibri"/>
            </a:endParaRPr>
          </a:p>
          <a:p>
            <a:pPr>
              <a:spcBef>
                <a:spcPts val="1001"/>
              </a:spcBef>
              <a:buFont typeface="Arial" panose="020B0604020202020204" pitchFamily="34" charset="0"/>
              <a:buNone/>
            </a:pPr>
            <a:endParaRPr lang="en-US" sz="14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" name="תמונה 2"/>
          <p:cNvPicPr/>
          <p:nvPr/>
        </p:nvPicPr>
        <p:blipFill>
          <a:blip r:embed="rId4"/>
          <a:stretch/>
        </p:blipFill>
        <p:spPr>
          <a:xfrm>
            <a:off x="4677561" y="4310609"/>
            <a:ext cx="1922480" cy="1611040"/>
          </a:xfrm>
          <a:prstGeom prst="rect">
            <a:avLst/>
          </a:prstGeom>
          <a:ln w="0">
            <a:noFill/>
          </a:ln>
        </p:spPr>
      </p:pic>
      <p:pic>
        <p:nvPicPr>
          <p:cNvPr id="2" name="Picture 1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28532F68-1088-8D9F-4189-D70BEA13566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9960"/>
            <a:ext cx="3590648" cy="300301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397E9B5-04F5-4739-4F0D-EB892E63A0C2}"/>
              </a:ext>
            </a:extLst>
          </p:cNvPr>
          <p:cNvCxnSpPr/>
          <p:nvPr/>
        </p:nvCxnSpPr>
        <p:spPr>
          <a:xfrm>
            <a:off x="1352550" y="1390650"/>
            <a:ext cx="476250" cy="158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11696C2-5D0E-6B70-B39B-A71367401CA1}"/>
              </a:ext>
            </a:extLst>
          </p:cNvPr>
          <p:cNvCxnSpPr/>
          <p:nvPr/>
        </p:nvCxnSpPr>
        <p:spPr>
          <a:xfrm>
            <a:off x="1352550" y="939960"/>
            <a:ext cx="476250" cy="139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052520" y="405000"/>
            <a:ext cx="6702480" cy="574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 dirty="0">
                <a:solidFill>
                  <a:srgbClr val="000000"/>
                </a:solidFill>
                <a:latin typeface="Calibri Light"/>
              </a:rPr>
              <a:t>  </a:t>
            </a:r>
            <a:r>
              <a:rPr lang="he-IL" sz="4400" b="0" strike="noStrike" spc="-1" dirty="0">
                <a:solidFill>
                  <a:srgbClr val="000000"/>
                </a:solidFill>
                <a:latin typeface="Calibri Light"/>
              </a:rPr>
              <a:t>חומרה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82" name="Picture 5"/>
          <p:cNvPicPr/>
          <p:nvPr/>
        </p:nvPicPr>
        <p:blipFill>
          <a:blip r:embed="rId2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8656320" y="1825560"/>
            <a:ext cx="2697000" cy="1328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1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ויברטור</a:t>
            </a:r>
            <a:endParaRPr lang="en-US" sz="1400" b="1" strike="noStrike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מתח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אספקה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של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5 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וולט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.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מגיע עד ל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8800rpm</a:t>
            </a:r>
          </a:p>
          <a:p>
            <a:pPr marL="228600" indent="-228600" algn="r" rtl="1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מתחבר ל</a:t>
            </a:r>
            <a:r>
              <a:rPr lang="en-US" sz="1400" b="0" strike="noStrike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PaHub</a:t>
            </a:r>
            <a:r>
              <a:rPr lang="he-IL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בממשק </a:t>
            </a:r>
            <a:r>
              <a:rPr lang="en-US" sz="1400" b="0" strike="noStrike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PWM</a:t>
            </a:r>
          </a:p>
        </p:txBody>
      </p:sp>
      <p:pic>
        <p:nvPicPr>
          <p:cNvPr id="84" name="תמונה 4"/>
          <p:cNvPicPr/>
          <p:nvPr/>
        </p:nvPicPr>
        <p:blipFill>
          <a:blip r:embed="rId3"/>
          <a:stretch/>
        </p:blipFill>
        <p:spPr>
          <a:xfrm>
            <a:off x="6853344" y="1938530"/>
            <a:ext cx="1249660" cy="110282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06614F2-6F31-42FF-A9FA-546E20BD4CE1}" type="slidenum">
              <a:rPr/>
              <a:t>8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BF28EFF-839F-4B87-B772-3FE8BB2524B1}" type="datetime1">
              <a:rPr lang="en-IL"/>
              <a:t>04/28/2024</a:t>
            </a:fld>
            <a:endParaRPr lang="en-IL"/>
          </a:p>
        </p:txBody>
      </p:sp>
      <p:sp>
        <p:nvSpPr>
          <p:cNvPr id="10" name="PlaceHolder 2"/>
          <p:cNvSpPr txBox="1">
            <a:spLocks/>
          </p:cNvSpPr>
          <p:nvPr/>
        </p:nvSpPr>
        <p:spPr>
          <a:xfrm>
            <a:off x="9316720" y="3704700"/>
            <a:ext cx="2036600" cy="1329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1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כפתור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מתח אספקה 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5 </a:t>
            </a: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וולט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אנאלוגי</a:t>
            </a:r>
            <a:endParaRPr lang="en-US" sz="1400" spc="-1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מתחבר ל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PaHub</a:t>
            </a: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.</a:t>
            </a:r>
            <a:endParaRPr lang="en-US" sz="1400" spc="-1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</p:txBody>
      </p:sp>
      <p:pic>
        <p:nvPicPr>
          <p:cNvPr id="11" name="תמונה 4"/>
          <p:cNvPicPr/>
          <p:nvPr/>
        </p:nvPicPr>
        <p:blipFill>
          <a:blip r:embed="rId4"/>
          <a:stretch/>
        </p:blipFill>
        <p:spPr>
          <a:xfrm>
            <a:off x="7284720" y="3704700"/>
            <a:ext cx="1237640" cy="1075440"/>
          </a:xfrm>
          <a:prstGeom prst="rect">
            <a:avLst/>
          </a:prstGeom>
          <a:ln w="0">
            <a:noFill/>
          </a:ln>
        </p:spPr>
      </p:pic>
      <p:pic>
        <p:nvPicPr>
          <p:cNvPr id="2" name="Picture 1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0839CF90-31FF-773F-1A39-61BA15A696A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9960"/>
            <a:ext cx="3590648" cy="300301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D6B6BDE-8D33-894D-6A82-767A1540E3EE}"/>
              </a:ext>
            </a:extLst>
          </p:cNvPr>
          <p:cNvCxnSpPr/>
          <p:nvPr/>
        </p:nvCxnSpPr>
        <p:spPr>
          <a:xfrm flipV="1">
            <a:off x="2635250" y="3154320"/>
            <a:ext cx="361950" cy="2746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883A541-E256-6B40-6B0D-B46446B00FE5}"/>
              </a:ext>
            </a:extLst>
          </p:cNvPr>
          <p:cNvCxnSpPr/>
          <p:nvPr/>
        </p:nvCxnSpPr>
        <p:spPr>
          <a:xfrm flipH="1" flipV="1">
            <a:off x="3454400" y="2489940"/>
            <a:ext cx="457200" cy="304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2"/>
          <p:cNvSpPr txBox="1">
            <a:spLocks/>
          </p:cNvSpPr>
          <p:nvPr/>
        </p:nvSpPr>
        <p:spPr>
          <a:xfrm>
            <a:off x="9616440" y="1828534"/>
            <a:ext cx="2255040" cy="1423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1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באזר</a:t>
            </a:r>
            <a:r>
              <a:rPr lang="he-IL" sz="1400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 </a:t>
            </a:r>
            <a:endParaRPr lang="en-US" sz="1400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מתח אספקה  </a:t>
            </a:r>
            <a:r>
              <a:rPr lang="en-US" sz="1400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5 </a:t>
            </a:r>
            <a:r>
              <a:rPr lang="en-US" sz="1400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וולט</a:t>
            </a:r>
            <a:r>
              <a:rPr lang="en-US" sz="1400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אנאלוגי</a:t>
            </a:r>
            <a:endParaRPr lang="en-US" sz="1400" spc="-1" dirty="0">
              <a:solidFill>
                <a:schemeClr val="accent5">
                  <a:lumMod val="75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מתחבר ל</a:t>
            </a:r>
            <a:r>
              <a:rPr lang="en-US" sz="1400" spc="-1" dirty="0" err="1">
                <a:solidFill>
                  <a:schemeClr val="accent5">
                    <a:lumMod val="75000"/>
                  </a:schemeClr>
                </a:solidFill>
                <a:latin typeface="Calibri"/>
              </a:rPr>
              <a:t>PbHub</a:t>
            </a:r>
            <a:r>
              <a:rPr lang="en-US" sz="1400" spc="-1" dirty="0">
                <a:solidFill>
                  <a:schemeClr val="accent5">
                    <a:lumMod val="75000"/>
                  </a:schemeClr>
                </a:solidFill>
                <a:latin typeface="Calibri"/>
              </a:rPr>
              <a:t>.</a:t>
            </a:r>
          </a:p>
        </p:txBody>
      </p:sp>
      <p:pic>
        <p:nvPicPr>
          <p:cNvPr id="9" name="תמונה 2"/>
          <p:cNvPicPr/>
          <p:nvPr/>
        </p:nvPicPr>
        <p:blipFill>
          <a:blip r:embed="rId2"/>
          <a:stretch/>
        </p:blipFill>
        <p:spPr>
          <a:xfrm>
            <a:off x="6817820" y="2081954"/>
            <a:ext cx="1192520" cy="916600"/>
          </a:xfrm>
          <a:prstGeom prst="rect">
            <a:avLst/>
          </a:prstGeom>
          <a:ln w="0">
            <a:noFill/>
          </a:ln>
        </p:spPr>
      </p:pic>
      <p:sp>
        <p:nvSpPr>
          <p:cNvPr id="14" name="PlaceHolder 2"/>
          <p:cNvSpPr txBox="1">
            <a:spLocks/>
          </p:cNvSpPr>
          <p:nvPr/>
        </p:nvSpPr>
        <p:spPr>
          <a:xfrm>
            <a:off x="7975600" y="3650194"/>
            <a:ext cx="3895880" cy="1766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b="1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סנסור מד התנגדות(לבדיקת רגישות) </a:t>
            </a:r>
            <a:r>
              <a:rPr lang="en-US" sz="1400" b="1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FSR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אנאלוגי</a:t>
            </a:r>
            <a:endParaRPr lang="en-US" sz="1400" spc="-1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מתח אספקה </a:t>
            </a:r>
            <a:r>
              <a:rPr lang="en-US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5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וולט</a:t>
            </a:r>
            <a:endParaRPr lang="en-US" sz="1400" spc="-1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רדיוס חצי אינץ'.</a:t>
            </a:r>
            <a:endParaRPr lang="en-US" sz="1400" spc="-1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he-IL" sz="1400" spc="-1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מתחבר ל </a:t>
            </a:r>
            <a:r>
              <a:rPr lang="en-US" sz="1400" spc="-1" dirty="0" err="1">
                <a:solidFill>
                  <a:schemeClr val="accent6">
                    <a:lumMod val="75000"/>
                  </a:schemeClr>
                </a:solidFill>
                <a:latin typeface="Calibri"/>
              </a:rPr>
              <a:t>PbHub</a:t>
            </a:r>
            <a:endParaRPr lang="en-US" sz="1400" spc="-1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</p:txBody>
      </p:sp>
      <p:pic>
        <p:nvPicPr>
          <p:cNvPr id="15" name="תמונה 2"/>
          <p:cNvPicPr/>
          <p:nvPr/>
        </p:nvPicPr>
        <p:blipFill>
          <a:blip r:embed="rId3"/>
          <a:stretch/>
        </p:blipFill>
        <p:spPr>
          <a:xfrm>
            <a:off x="6096000" y="3963474"/>
            <a:ext cx="1282400" cy="1183480"/>
          </a:xfrm>
          <a:prstGeom prst="rect">
            <a:avLst/>
          </a:prstGeom>
          <a:ln w="0">
            <a:noFill/>
          </a:ln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A409C5B9-7798-AA3E-4E75-62D2DB5A4ED9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267480" y="273600"/>
            <a:ext cx="2925000" cy="666360"/>
          </a:xfrm>
          <a:prstGeom prst="rect">
            <a:avLst/>
          </a:prstGeom>
          <a:ln w="0">
            <a:noFill/>
          </a:ln>
        </p:spPr>
      </p:pic>
      <p:pic>
        <p:nvPicPr>
          <p:cNvPr id="5" name="Picture 4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C243F57E-20B2-885C-56CB-E9F5CFEC3F3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9960"/>
            <a:ext cx="3590648" cy="3003018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EA3AC1A-90E1-2CAB-E764-3E9EA140C667}"/>
              </a:ext>
            </a:extLst>
          </p:cNvPr>
          <p:cNvCxnSpPr/>
          <p:nvPr/>
        </p:nvCxnSpPr>
        <p:spPr>
          <a:xfrm flipH="1" flipV="1">
            <a:off x="3451860" y="2849880"/>
            <a:ext cx="358140" cy="148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FA81CCB-0657-A85D-CA44-ACFE810A1491}"/>
              </a:ext>
            </a:extLst>
          </p:cNvPr>
          <p:cNvCxnSpPr>
            <a:cxnSpLocks/>
          </p:cNvCxnSpPr>
          <p:nvPr/>
        </p:nvCxnSpPr>
        <p:spPr>
          <a:xfrm flipH="1" flipV="1">
            <a:off x="3451860" y="1737360"/>
            <a:ext cx="358140" cy="190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370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415</TotalTime>
  <Words>1513</Words>
  <Application>Microsoft Office PowerPoint</Application>
  <PresentationFormat>Widescreen</PresentationFormat>
  <Paragraphs>250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David</vt:lpstr>
      <vt:lpstr>Symbol</vt:lpstr>
      <vt:lpstr>Times New Roman</vt:lpstr>
      <vt:lpstr>Office Theme</vt:lpstr>
      <vt:lpstr>מערכות חישה וטלמטריה</vt:lpstr>
      <vt:lpstr>נושא הפרויקט</vt:lpstr>
      <vt:lpstr>דרישות המערכת המעודכנת</vt:lpstr>
      <vt:lpstr>דיאגרמת בלוקים</vt:lpstr>
      <vt:lpstr>חומרה</vt:lpstr>
      <vt:lpstr>חומרה</vt:lpstr>
      <vt:lpstr>  חומרה</vt:lpstr>
      <vt:lpstr>  חומרה</vt:lpstr>
      <vt:lpstr>PowerPoint Presentation</vt:lpstr>
      <vt:lpstr>  חומרה</vt:lpstr>
      <vt:lpstr>תוכנה</vt:lpstr>
      <vt:lpstr>תוכנה</vt:lpstr>
      <vt:lpstr>תוכנה</vt:lpstr>
      <vt:lpstr>מד תאוצה וג'ירו תוצאות</vt:lpstr>
      <vt:lpstr>מד תאוצה וג'ירו תוצאות</vt:lpstr>
      <vt:lpstr>מד תאוצה וג'ירו תוצאות</vt:lpstr>
      <vt:lpstr>מד תאוצה וג'ירו תוצאות</vt:lpstr>
      <vt:lpstr>מד תאוצה וג'ירו תוצאות</vt:lpstr>
      <vt:lpstr>מד מרחק תוצאות</vt:lpstr>
      <vt:lpstr>מצלמה תרמית תוצאות</vt:lpstr>
      <vt:lpstr>מצלמה תרמית תוצאות</vt:lpstr>
      <vt:lpstr>מד לחץ תוצאות</vt:lpstr>
      <vt:lpstr>תיעוד</vt:lpstr>
      <vt:lpstr>תיעוד</vt:lpstr>
      <vt:lpstr>מסקנות</vt:lpstr>
      <vt:lpstr>מסקנות להמשך</vt:lpstr>
    </vt:vector>
  </TitlesOfParts>
  <Company>TAU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Jacob Fainguelernt</dc:creator>
  <dc:description/>
  <cp:lastModifiedBy>Yuri Lukach</cp:lastModifiedBy>
  <cp:revision>207</cp:revision>
  <dcterms:created xsi:type="dcterms:W3CDTF">2021-12-15T06:30:50Z</dcterms:created>
  <dcterms:modified xsi:type="dcterms:W3CDTF">2024-04-28T19:06:17Z</dcterms:modified>
  <dc:language>en-IL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מסך רחב</vt:lpwstr>
  </property>
  <property fmtid="{D5CDD505-2E9C-101B-9397-08002B2CF9AE}" pid="3" name="Slides">
    <vt:i4>42</vt:i4>
  </property>
</Properties>
</file>